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webextensions/webextension1.xml" ContentType="application/vnd.ms-office.webextension+xml"/>
  <Override PartName="/ppt/webextensions/webextension2.xml" ContentType="application/vnd.ms-office.webextension+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2" r:id="rId3"/>
    <p:sldId id="295" r:id="rId4"/>
    <p:sldId id="286" r:id="rId5"/>
    <p:sldId id="283" r:id="rId6"/>
    <p:sldId id="294" r:id="rId7"/>
    <p:sldId id="293" r:id="rId8"/>
    <p:sldId id="290" r:id="rId9"/>
    <p:sldId id="292" r:id="rId10"/>
    <p:sldId id="296" r:id="rId11"/>
    <p:sldId id="291" r:id="rId12"/>
    <p:sldId id="289" r:id="rId13"/>
    <p:sldId id="282" r:id="rId14"/>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C48"/>
    <a:srgbClr val="BC142B"/>
    <a:srgbClr val="2365DB"/>
    <a:srgbClr val="CB61C6"/>
    <a:srgbClr val="E2E9EB"/>
    <a:srgbClr val="F4EDE5"/>
    <a:srgbClr val="A95C42"/>
    <a:srgbClr val="007D84"/>
    <a:srgbClr val="70B865"/>
    <a:srgbClr val="0C23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83A7E5-F39E-4035-93FB-8D163ECC8019}" v="23" dt="2025-06-26T21:53:07.9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3791" autoAdjust="0"/>
  </p:normalViewPr>
  <p:slideViewPr>
    <p:cSldViewPr snapToGrid="0">
      <p:cViewPr varScale="1">
        <p:scale>
          <a:sx n="69" d="100"/>
          <a:sy n="69" d="100"/>
        </p:scale>
        <p:origin x="1234" y="6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6983DB-E3F4-4008-AEE4-67558D64330E}"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E9DC3A62-32DE-446A-93D2-3F0333179C44}">
      <dgm:prSet/>
      <dgm:spPr/>
      <dgm:t>
        <a:bodyPr/>
        <a:lstStyle/>
        <a:p>
          <a:r>
            <a:rPr lang="en-US"/>
            <a:t>Collaboration</a:t>
          </a:r>
        </a:p>
      </dgm:t>
    </dgm:pt>
    <dgm:pt modelId="{A56A311A-577F-4BDE-8612-63AA82A5B88E}" type="parTrans" cxnId="{40B6DB3E-182E-417E-B3FD-0BC0AD77DFC0}">
      <dgm:prSet/>
      <dgm:spPr/>
      <dgm:t>
        <a:bodyPr/>
        <a:lstStyle/>
        <a:p>
          <a:endParaRPr lang="en-US"/>
        </a:p>
      </dgm:t>
    </dgm:pt>
    <dgm:pt modelId="{8B34DFCD-D0B3-4394-9805-06BF8AF12DB9}" type="sibTrans" cxnId="{40B6DB3E-182E-417E-B3FD-0BC0AD77DFC0}">
      <dgm:prSet/>
      <dgm:spPr/>
      <dgm:t>
        <a:bodyPr/>
        <a:lstStyle/>
        <a:p>
          <a:endParaRPr lang="en-US"/>
        </a:p>
      </dgm:t>
    </dgm:pt>
    <dgm:pt modelId="{07A364F5-76B6-4482-AB38-852D8B552A11}">
      <dgm:prSet/>
      <dgm:spPr/>
      <dgm:t>
        <a:bodyPr/>
        <a:lstStyle/>
        <a:p>
          <a:r>
            <a:rPr lang="en-US"/>
            <a:t>Data-Driven Decisions</a:t>
          </a:r>
        </a:p>
      </dgm:t>
    </dgm:pt>
    <dgm:pt modelId="{4433A2A8-4B90-4632-972B-284303243924}" type="parTrans" cxnId="{1231EACA-D488-41DF-99E5-C101489C784B}">
      <dgm:prSet/>
      <dgm:spPr/>
      <dgm:t>
        <a:bodyPr/>
        <a:lstStyle/>
        <a:p>
          <a:endParaRPr lang="en-US"/>
        </a:p>
      </dgm:t>
    </dgm:pt>
    <dgm:pt modelId="{2AC0FA46-7DD2-453C-9071-982FD9760793}" type="sibTrans" cxnId="{1231EACA-D488-41DF-99E5-C101489C784B}">
      <dgm:prSet/>
      <dgm:spPr/>
      <dgm:t>
        <a:bodyPr/>
        <a:lstStyle/>
        <a:p>
          <a:endParaRPr lang="en-US"/>
        </a:p>
      </dgm:t>
    </dgm:pt>
    <dgm:pt modelId="{60CF2FE7-330C-4ACF-9835-AC6259014D42}">
      <dgm:prSet/>
      <dgm:spPr/>
      <dgm:t>
        <a:bodyPr/>
        <a:lstStyle/>
        <a:p>
          <a:r>
            <a:rPr lang="en-US"/>
            <a:t>Building</a:t>
          </a:r>
        </a:p>
      </dgm:t>
    </dgm:pt>
    <dgm:pt modelId="{261C3616-570F-4B0C-B3D8-E225E9827BF8}" type="parTrans" cxnId="{1F00DC63-73F3-4D0E-AF84-A0B9F238FE47}">
      <dgm:prSet/>
      <dgm:spPr/>
      <dgm:t>
        <a:bodyPr/>
        <a:lstStyle/>
        <a:p>
          <a:endParaRPr lang="en-US"/>
        </a:p>
      </dgm:t>
    </dgm:pt>
    <dgm:pt modelId="{E441CB5E-8EBC-4881-809F-74907D5F2CD7}" type="sibTrans" cxnId="{1F00DC63-73F3-4D0E-AF84-A0B9F238FE47}">
      <dgm:prSet/>
      <dgm:spPr/>
      <dgm:t>
        <a:bodyPr/>
        <a:lstStyle/>
        <a:p>
          <a:endParaRPr lang="en-US"/>
        </a:p>
      </dgm:t>
    </dgm:pt>
    <dgm:pt modelId="{41546503-B76B-4136-9286-419090967713}">
      <dgm:prSet/>
      <dgm:spPr/>
      <dgm:t>
        <a:bodyPr/>
        <a:lstStyle/>
        <a:p>
          <a:r>
            <a:rPr lang="en-US"/>
            <a:t>Communication</a:t>
          </a:r>
        </a:p>
      </dgm:t>
    </dgm:pt>
    <dgm:pt modelId="{9B6A04B5-7D15-42B3-A08F-1D72843D9CD2}" type="parTrans" cxnId="{702F1413-BE85-43D6-80F2-CF2FB2FC9A23}">
      <dgm:prSet/>
      <dgm:spPr/>
      <dgm:t>
        <a:bodyPr/>
        <a:lstStyle/>
        <a:p>
          <a:endParaRPr lang="en-US"/>
        </a:p>
      </dgm:t>
    </dgm:pt>
    <dgm:pt modelId="{63DD391A-35D8-4F44-978C-29805EF6A623}" type="sibTrans" cxnId="{702F1413-BE85-43D6-80F2-CF2FB2FC9A23}">
      <dgm:prSet/>
      <dgm:spPr/>
      <dgm:t>
        <a:bodyPr/>
        <a:lstStyle/>
        <a:p>
          <a:endParaRPr lang="en-US"/>
        </a:p>
      </dgm:t>
    </dgm:pt>
    <dgm:pt modelId="{02962A2F-D2C0-4040-95F1-325E6BD9A93E}" type="pres">
      <dgm:prSet presAssocID="{486983DB-E3F4-4008-AEE4-67558D64330E}" presName="hierChild1" presStyleCnt="0">
        <dgm:presLayoutVars>
          <dgm:chPref val="1"/>
          <dgm:dir/>
          <dgm:animOne val="branch"/>
          <dgm:animLvl val="lvl"/>
          <dgm:resizeHandles/>
        </dgm:presLayoutVars>
      </dgm:prSet>
      <dgm:spPr/>
    </dgm:pt>
    <dgm:pt modelId="{010A1A30-173F-4E30-9A96-A2D066BB9AF5}" type="pres">
      <dgm:prSet presAssocID="{E9DC3A62-32DE-446A-93D2-3F0333179C44}" presName="hierRoot1" presStyleCnt="0"/>
      <dgm:spPr/>
    </dgm:pt>
    <dgm:pt modelId="{C9992EB6-59B0-4ABF-B365-FB611D691179}" type="pres">
      <dgm:prSet presAssocID="{E9DC3A62-32DE-446A-93D2-3F0333179C44}" presName="composite" presStyleCnt="0"/>
      <dgm:spPr/>
    </dgm:pt>
    <dgm:pt modelId="{63217DFC-E405-40D8-BC28-B5B561F3A110}" type="pres">
      <dgm:prSet presAssocID="{E9DC3A62-32DE-446A-93D2-3F0333179C44}" presName="background" presStyleLbl="node0" presStyleIdx="0" presStyleCnt="4"/>
      <dgm:spPr/>
    </dgm:pt>
    <dgm:pt modelId="{A705C0BC-F47C-4430-B6F7-C6CC89EE5B14}" type="pres">
      <dgm:prSet presAssocID="{E9DC3A62-32DE-446A-93D2-3F0333179C44}" presName="text" presStyleLbl="fgAcc0" presStyleIdx="0" presStyleCnt="4">
        <dgm:presLayoutVars>
          <dgm:chPref val="3"/>
        </dgm:presLayoutVars>
      </dgm:prSet>
      <dgm:spPr/>
    </dgm:pt>
    <dgm:pt modelId="{CE59A9F1-B15A-4813-8BE3-26CBAB00F6B0}" type="pres">
      <dgm:prSet presAssocID="{E9DC3A62-32DE-446A-93D2-3F0333179C44}" presName="hierChild2" presStyleCnt="0"/>
      <dgm:spPr/>
    </dgm:pt>
    <dgm:pt modelId="{117C4009-AEE1-4C1F-8107-DD531F206C5B}" type="pres">
      <dgm:prSet presAssocID="{07A364F5-76B6-4482-AB38-852D8B552A11}" presName="hierRoot1" presStyleCnt="0"/>
      <dgm:spPr/>
    </dgm:pt>
    <dgm:pt modelId="{7F79F080-2DCC-4025-AA31-7892E21F8862}" type="pres">
      <dgm:prSet presAssocID="{07A364F5-76B6-4482-AB38-852D8B552A11}" presName="composite" presStyleCnt="0"/>
      <dgm:spPr/>
    </dgm:pt>
    <dgm:pt modelId="{76164D2B-9CE6-4D11-913C-32F5C0343D69}" type="pres">
      <dgm:prSet presAssocID="{07A364F5-76B6-4482-AB38-852D8B552A11}" presName="background" presStyleLbl="node0" presStyleIdx="1" presStyleCnt="4"/>
      <dgm:spPr/>
    </dgm:pt>
    <dgm:pt modelId="{A50BFB30-3E4A-4CAF-8060-BB23FB281B19}" type="pres">
      <dgm:prSet presAssocID="{07A364F5-76B6-4482-AB38-852D8B552A11}" presName="text" presStyleLbl="fgAcc0" presStyleIdx="1" presStyleCnt="4">
        <dgm:presLayoutVars>
          <dgm:chPref val="3"/>
        </dgm:presLayoutVars>
      </dgm:prSet>
      <dgm:spPr/>
    </dgm:pt>
    <dgm:pt modelId="{AF73B7DE-334E-4D84-840B-FCCAFD3D7E6F}" type="pres">
      <dgm:prSet presAssocID="{07A364F5-76B6-4482-AB38-852D8B552A11}" presName="hierChild2" presStyleCnt="0"/>
      <dgm:spPr/>
    </dgm:pt>
    <dgm:pt modelId="{5E56722E-95A8-441F-978A-132DEE746B27}" type="pres">
      <dgm:prSet presAssocID="{60CF2FE7-330C-4ACF-9835-AC6259014D42}" presName="hierRoot1" presStyleCnt="0"/>
      <dgm:spPr/>
    </dgm:pt>
    <dgm:pt modelId="{7877ECC5-3BC9-4DF7-A47D-48CA5AFDF202}" type="pres">
      <dgm:prSet presAssocID="{60CF2FE7-330C-4ACF-9835-AC6259014D42}" presName="composite" presStyleCnt="0"/>
      <dgm:spPr/>
    </dgm:pt>
    <dgm:pt modelId="{EFAAF1F1-0919-42F0-9DF0-DE29C5C6FC65}" type="pres">
      <dgm:prSet presAssocID="{60CF2FE7-330C-4ACF-9835-AC6259014D42}" presName="background" presStyleLbl="node0" presStyleIdx="2" presStyleCnt="4"/>
      <dgm:spPr/>
    </dgm:pt>
    <dgm:pt modelId="{1975EB47-8D9E-4CB1-AB9B-B5654CF4BB26}" type="pres">
      <dgm:prSet presAssocID="{60CF2FE7-330C-4ACF-9835-AC6259014D42}" presName="text" presStyleLbl="fgAcc0" presStyleIdx="2" presStyleCnt="4">
        <dgm:presLayoutVars>
          <dgm:chPref val="3"/>
        </dgm:presLayoutVars>
      </dgm:prSet>
      <dgm:spPr/>
    </dgm:pt>
    <dgm:pt modelId="{BB85A6E6-110C-4D1A-BBB1-C75C18B804AC}" type="pres">
      <dgm:prSet presAssocID="{60CF2FE7-330C-4ACF-9835-AC6259014D42}" presName="hierChild2" presStyleCnt="0"/>
      <dgm:spPr/>
    </dgm:pt>
    <dgm:pt modelId="{E77A1AD9-CCD1-4902-9B8F-F5B9ACB80030}" type="pres">
      <dgm:prSet presAssocID="{41546503-B76B-4136-9286-419090967713}" presName="hierRoot1" presStyleCnt="0"/>
      <dgm:spPr/>
    </dgm:pt>
    <dgm:pt modelId="{78072DD3-CCFB-4B83-BAF7-15E909704F4C}" type="pres">
      <dgm:prSet presAssocID="{41546503-B76B-4136-9286-419090967713}" presName="composite" presStyleCnt="0"/>
      <dgm:spPr/>
    </dgm:pt>
    <dgm:pt modelId="{DD953264-2DE3-4908-96F7-24563605F244}" type="pres">
      <dgm:prSet presAssocID="{41546503-B76B-4136-9286-419090967713}" presName="background" presStyleLbl="node0" presStyleIdx="3" presStyleCnt="4"/>
      <dgm:spPr/>
    </dgm:pt>
    <dgm:pt modelId="{DA138ED4-62EF-4356-B7D5-9229A55523FB}" type="pres">
      <dgm:prSet presAssocID="{41546503-B76B-4136-9286-419090967713}" presName="text" presStyleLbl="fgAcc0" presStyleIdx="3" presStyleCnt="4">
        <dgm:presLayoutVars>
          <dgm:chPref val="3"/>
        </dgm:presLayoutVars>
      </dgm:prSet>
      <dgm:spPr/>
    </dgm:pt>
    <dgm:pt modelId="{0199806B-DD58-46E6-B9ED-BE9466CAEFFB}" type="pres">
      <dgm:prSet presAssocID="{41546503-B76B-4136-9286-419090967713}" presName="hierChild2" presStyleCnt="0"/>
      <dgm:spPr/>
    </dgm:pt>
  </dgm:ptLst>
  <dgm:cxnLst>
    <dgm:cxn modelId="{2E31C30D-8BF9-48C0-9378-44CA6B84E440}" type="presOf" srcId="{486983DB-E3F4-4008-AEE4-67558D64330E}" destId="{02962A2F-D2C0-4040-95F1-325E6BD9A93E}" srcOrd="0" destOrd="0" presId="urn:microsoft.com/office/officeart/2005/8/layout/hierarchy1"/>
    <dgm:cxn modelId="{702F1413-BE85-43D6-80F2-CF2FB2FC9A23}" srcId="{486983DB-E3F4-4008-AEE4-67558D64330E}" destId="{41546503-B76B-4136-9286-419090967713}" srcOrd="3" destOrd="0" parTransId="{9B6A04B5-7D15-42B3-A08F-1D72843D9CD2}" sibTransId="{63DD391A-35D8-4F44-978C-29805EF6A623}"/>
    <dgm:cxn modelId="{939F8427-4582-4664-899C-CDDFB01FD454}" type="presOf" srcId="{60CF2FE7-330C-4ACF-9835-AC6259014D42}" destId="{1975EB47-8D9E-4CB1-AB9B-B5654CF4BB26}" srcOrd="0" destOrd="0" presId="urn:microsoft.com/office/officeart/2005/8/layout/hierarchy1"/>
    <dgm:cxn modelId="{AA222731-D089-4276-9C86-85B9574A228E}" type="presOf" srcId="{07A364F5-76B6-4482-AB38-852D8B552A11}" destId="{A50BFB30-3E4A-4CAF-8060-BB23FB281B19}" srcOrd="0" destOrd="0" presId="urn:microsoft.com/office/officeart/2005/8/layout/hierarchy1"/>
    <dgm:cxn modelId="{40B6DB3E-182E-417E-B3FD-0BC0AD77DFC0}" srcId="{486983DB-E3F4-4008-AEE4-67558D64330E}" destId="{E9DC3A62-32DE-446A-93D2-3F0333179C44}" srcOrd="0" destOrd="0" parTransId="{A56A311A-577F-4BDE-8612-63AA82A5B88E}" sibTransId="{8B34DFCD-D0B3-4394-9805-06BF8AF12DB9}"/>
    <dgm:cxn modelId="{4B25F35D-3097-488F-8FDF-A6671A5AABC3}" type="presOf" srcId="{E9DC3A62-32DE-446A-93D2-3F0333179C44}" destId="{A705C0BC-F47C-4430-B6F7-C6CC89EE5B14}" srcOrd="0" destOrd="0" presId="urn:microsoft.com/office/officeart/2005/8/layout/hierarchy1"/>
    <dgm:cxn modelId="{1F00DC63-73F3-4D0E-AF84-A0B9F238FE47}" srcId="{486983DB-E3F4-4008-AEE4-67558D64330E}" destId="{60CF2FE7-330C-4ACF-9835-AC6259014D42}" srcOrd="2" destOrd="0" parTransId="{261C3616-570F-4B0C-B3D8-E225E9827BF8}" sibTransId="{E441CB5E-8EBC-4881-809F-74907D5F2CD7}"/>
    <dgm:cxn modelId="{A997ED78-FAF9-428B-87E6-DF4C973FFC91}" type="presOf" srcId="{41546503-B76B-4136-9286-419090967713}" destId="{DA138ED4-62EF-4356-B7D5-9229A55523FB}" srcOrd="0" destOrd="0" presId="urn:microsoft.com/office/officeart/2005/8/layout/hierarchy1"/>
    <dgm:cxn modelId="{1231EACA-D488-41DF-99E5-C101489C784B}" srcId="{486983DB-E3F4-4008-AEE4-67558D64330E}" destId="{07A364F5-76B6-4482-AB38-852D8B552A11}" srcOrd="1" destOrd="0" parTransId="{4433A2A8-4B90-4632-972B-284303243924}" sibTransId="{2AC0FA46-7DD2-453C-9071-982FD9760793}"/>
    <dgm:cxn modelId="{E28D9E43-115D-44C3-A745-623BCFDF0DAA}" type="presParOf" srcId="{02962A2F-D2C0-4040-95F1-325E6BD9A93E}" destId="{010A1A30-173F-4E30-9A96-A2D066BB9AF5}" srcOrd="0" destOrd="0" presId="urn:microsoft.com/office/officeart/2005/8/layout/hierarchy1"/>
    <dgm:cxn modelId="{E99EBD1D-8446-4AD5-9286-84EC57E1C5A3}" type="presParOf" srcId="{010A1A30-173F-4E30-9A96-A2D066BB9AF5}" destId="{C9992EB6-59B0-4ABF-B365-FB611D691179}" srcOrd="0" destOrd="0" presId="urn:microsoft.com/office/officeart/2005/8/layout/hierarchy1"/>
    <dgm:cxn modelId="{44335D03-2E89-4BD3-B10B-57E57FD734D4}" type="presParOf" srcId="{C9992EB6-59B0-4ABF-B365-FB611D691179}" destId="{63217DFC-E405-40D8-BC28-B5B561F3A110}" srcOrd="0" destOrd="0" presId="urn:microsoft.com/office/officeart/2005/8/layout/hierarchy1"/>
    <dgm:cxn modelId="{5A7650EB-DA46-4F02-97D2-94050CAFA22A}" type="presParOf" srcId="{C9992EB6-59B0-4ABF-B365-FB611D691179}" destId="{A705C0BC-F47C-4430-B6F7-C6CC89EE5B14}" srcOrd="1" destOrd="0" presId="urn:microsoft.com/office/officeart/2005/8/layout/hierarchy1"/>
    <dgm:cxn modelId="{341EA4DC-43A8-49D0-8E65-FEDC342CECE4}" type="presParOf" srcId="{010A1A30-173F-4E30-9A96-A2D066BB9AF5}" destId="{CE59A9F1-B15A-4813-8BE3-26CBAB00F6B0}" srcOrd="1" destOrd="0" presId="urn:microsoft.com/office/officeart/2005/8/layout/hierarchy1"/>
    <dgm:cxn modelId="{B0B49B92-9C58-4BD4-AD84-F409645D239C}" type="presParOf" srcId="{02962A2F-D2C0-4040-95F1-325E6BD9A93E}" destId="{117C4009-AEE1-4C1F-8107-DD531F206C5B}" srcOrd="1" destOrd="0" presId="urn:microsoft.com/office/officeart/2005/8/layout/hierarchy1"/>
    <dgm:cxn modelId="{A0D1B129-B314-47EA-B66A-B6BF07DD4766}" type="presParOf" srcId="{117C4009-AEE1-4C1F-8107-DD531F206C5B}" destId="{7F79F080-2DCC-4025-AA31-7892E21F8862}" srcOrd="0" destOrd="0" presId="urn:microsoft.com/office/officeart/2005/8/layout/hierarchy1"/>
    <dgm:cxn modelId="{9A8831F7-4B11-4A5B-9AD2-364E64534353}" type="presParOf" srcId="{7F79F080-2DCC-4025-AA31-7892E21F8862}" destId="{76164D2B-9CE6-4D11-913C-32F5C0343D69}" srcOrd="0" destOrd="0" presId="urn:microsoft.com/office/officeart/2005/8/layout/hierarchy1"/>
    <dgm:cxn modelId="{AD1746B7-83E6-4126-9A5F-8F74412480C8}" type="presParOf" srcId="{7F79F080-2DCC-4025-AA31-7892E21F8862}" destId="{A50BFB30-3E4A-4CAF-8060-BB23FB281B19}" srcOrd="1" destOrd="0" presId="urn:microsoft.com/office/officeart/2005/8/layout/hierarchy1"/>
    <dgm:cxn modelId="{B4D2033E-B12B-42DF-8927-265B05817532}" type="presParOf" srcId="{117C4009-AEE1-4C1F-8107-DD531F206C5B}" destId="{AF73B7DE-334E-4D84-840B-FCCAFD3D7E6F}" srcOrd="1" destOrd="0" presId="urn:microsoft.com/office/officeart/2005/8/layout/hierarchy1"/>
    <dgm:cxn modelId="{9C77CD6B-CA30-43A2-9550-A92ECCCD7980}" type="presParOf" srcId="{02962A2F-D2C0-4040-95F1-325E6BD9A93E}" destId="{5E56722E-95A8-441F-978A-132DEE746B27}" srcOrd="2" destOrd="0" presId="urn:microsoft.com/office/officeart/2005/8/layout/hierarchy1"/>
    <dgm:cxn modelId="{E0731F9B-6AE6-4581-810B-FFB942A23837}" type="presParOf" srcId="{5E56722E-95A8-441F-978A-132DEE746B27}" destId="{7877ECC5-3BC9-4DF7-A47D-48CA5AFDF202}" srcOrd="0" destOrd="0" presId="urn:microsoft.com/office/officeart/2005/8/layout/hierarchy1"/>
    <dgm:cxn modelId="{31EFF0D3-8F7B-43D2-91B1-51BC97D4AC4F}" type="presParOf" srcId="{7877ECC5-3BC9-4DF7-A47D-48CA5AFDF202}" destId="{EFAAF1F1-0919-42F0-9DF0-DE29C5C6FC65}" srcOrd="0" destOrd="0" presId="urn:microsoft.com/office/officeart/2005/8/layout/hierarchy1"/>
    <dgm:cxn modelId="{FDE2034D-AE29-416B-ABFD-5C72B78394A3}" type="presParOf" srcId="{7877ECC5-3BC9-4DF7-A47D-48CA5AFDF202}" destId="{1975EB47-8D9E-4CB1-AB9B-B5654CF4BB26}" srcOrd="1" destOrd="0" presId="urn:microsoft.com/office/officeart/2005/8/layout/hierarchy1"/>
    <dgm:cxn modelId="{87DF4B7C-9369-480F-9AC2-736063D55891}" type="presParOf" srcId="{5E56722E-95A8-441F-978A-132DEE746B27}" destId="{BB85A6E6-110C-4D1A-BBB1-C75C18B804AC}" srcOrd="1" destOrd="0" presId="urn:microsoft.com/office/officeart/2005/8/layout/hierarchy1"/>
    <dgm:cxn modelId="{32BF9A6E-76EE-43FB-B1DF-99B3C9B74B10}" type="presParOf" srcId="{02962A2F-D2C0-4040-95F1-325E6BD9A93E}" destId="{E77A1AD9-CCD1-4902-9B8F-F5B9ACB80030}" srcOrd="3" destOrd="0" presId="urn:microsoft.com/office/officeart/2005/8/layout/hierarchy1"/>
    <dgm:cxn modelId="{1C4AE315-DA5B-4916-A29C-313C628C87CC}" type="presParOf" srcId="{E77A1AD9-CCD1-4902-9B8F-F5B9ACB80030}" destId="{78072DD3-CCFB-4B83-BAF7-15E909704F4C}" srcOrd="0" destOrd="0" presId="urn:microsoft.com/office/officeart/2005/8/layout/hierarchy1"/>
    <dgm:cxn modelId="{E9357997-1DD2-4895-BC24-43119805074D}" type="presParOf" srcId="{78072DD3-CCFB-4B83-BAF7-15E909704F4C}" destId="{DD953264-2DE3-4908-96F7-24563605F244}" srcOrd="0" destOrd="0" presId="urn:microsoft.com/office/officeart/2005/8/layout/hierarchy1"/>
    <dgm:cxn modelId="{33269CAD-2026-4969-86B0-EB6A3B4E0B63}" type="presParOf" srcId="{78072DD3-CCFB-4B83-BAF7-15E909704F4C}" destId="{DA138ED4-62EF-4356-B7D5-9229A55523FB}" srcOrd="1" destOrd="0" presId="urn:microsoft.com/office/officeart/2005/8/layout/hierarchy1"/>
    <dgm:cxn modelId="{07883EC9-6D04-46D1-AD08-2151738538B5}" type="presParOf" srcId="{E77A1AD9-CCD1-4902-9B8F-F5B9ACB80030}" destId="{0199806B-DD58-46E6-B9ED-BE9466CAEFF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18935C-43BA-4A94-A36B-C7C8C86F37F4}"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7EBAEFF7-466F-45CD-8363-5EC2552CD66B}">
      <dgm:prSet>
        <dgm:style>
          <a:lnRef idx="2">
            <a:schemeClr val="dk1"/>
          </a:lnRef>
          <a:fillRef idx="1">
            <a:schemeClr val="lt1"/>
          </a:fillRef>
          <a:effectRef idx="0">
            <a:schemeClr val="dk1"/>
          </a:effectRef>
          <a:fontRef idx="minor">
            <a:schemeClr val="dk1"/>
          </a:fontRef>
        </dgm:style>
      </dgm:prSet>
      <dgm:spPr/>
      <dgm:t>
        <a:bodyPr/>
        <a:lstStyle/>
        <a:p>
          <a:r>
            <a:rPr lang="en-US"/>
            <a:t>Training &amp; TA</a:t>
          </a:r>
        </a:p>
      </dgm:t>
    </dgm:pt>
    <dgm:pt modelId="{30F75E16-9AED-4A1A-A22F-96F044946C89}" type="parTrans" cxnId="{B1924097-EE5A-4931-90A0-BF62A611C7BC}">
      <dgm:prSet/>
      <dgm:spPr/>
      <dgm:t>
        <a:bodyPr/>
        <a:lstStyle/>
        <a:p>
          <a:endParaRPr lang="en-US"/>
        </a:p>
      </dgm:t>
    </dgm:pt>
    <dgm:pt modelId="{D2BFD0CB-45BC-4FFC-B930-2A6937CE19FA}" type="sibTrans" cxnId="{B1924097-EE5A-4931-90A0-BF62A611C7BC}">
      <dgm:prSet/>
      <dgm:spPr/>
      <dgm:t>
        <a:bodyPr/>
        <a:lstStyle/>
        <a:p>
          <a:endParaRPr lang="en-US"/>
        </a:p>
      </dgm:t>
    </dgm:pt>
    <dgm:pt modelId="{C4CA47A9-51A5-4ED9-9673-0CCBC948049E}">
      <dgm:prSet>
        <dgm:style>
          <a:lnRef idx="2">
            <a:schemeClr val="dk1"/>
          </a:lnRef>
          <a:fillRef idx="1">
            <a:schemeClr val="lt1"/>
          </a:fillRef>
          <a:effectRef idx="0">
            <a:schemeClr val="dk1"/>
          </a:effectRef>
          <a:fontRef idx="minor">
            <a:schemeClr val="dk1"/>
          </a:fontRef>
        </dgm:style>
      </dgm:prSet>
      <dgm:spPr/>
      <dgm:t>
        <a:bodyPr/>
        <a:lstStyle/>
        <a:p>
          <a:r>
            <a:rPr lang="en-US"/>
            <a:t>Outreach </a:t>
          </a:r>
        </a:p>
      </dgm:t>
    </dgm:pt>
    <dgm:pt modelId="{E876866E-ABBF-4C6A-8C56-2288CA106EDC}" type="parTrans" cxnId="{4D445D86-C193-48F0-9863-6148BE1FB810}">
      <dgm:prSet/>
      <dgm:spPr/>
      <dgm:t>
        <a:bodyPr/>
        <a:lstStyle/>
        <a:p>
          <a:endParaRPr lang="en-US"/>
        </a:p>
      </dgm:t>
    </dgm:pt>
    <dgm:pt modelId="{D86B00B5-D5D3-497F-A1D5-C65DE260137E}" type="sibTrans" cxnId="{4D445D86-C193-48F0-9863-6148BE1FB810}">
      <dgm:prSet/>
      <dgm:spPr/>
      <dgm:t>
        <a:bodyPr/>
        <a:lstStyle/>
        <a:p>
          <a:endParaRPr lang="en-US"/>
        </a:p>
      </dgm:t>
    </dgm:pt>
    <dgm:pt modelId="{83BFDA78-210F-45A8-B129-FE217048E837}">
      <dgm:prSet>
        <dgm:style>
          <a:lnRef idx="2">
            <a:schemeClr val="dk1"/>
          </a:lnRef>
          <a:fillRef idx="1">
            <a:schemeClr val="lt1"/>
          </a:fillRef>
          <a:effectRef idx="0">
            <a:schemeClr val="dk1"/>
          </a:effectRef>
          <a:fontRef idx="minor">
            <a:schemeClr val="dk1"/>
          </a:fontRef>
        </dgm:style>
      </dgm:prSet>
      <dgm:spPr/>
      <dgm:t>
        <a:bodyPr/>
        <a:lstStyle/>
        <a:p>
          <a:r>
            <a:rPr lang="en-US"/>
            <a:t>Engage employers </a:t>
          </a:r>
        </a:p>
      </dgm:t>
    </dgm:pt>
    <dgm:pt modelId="{66078948-D8E3-4DC5-BBBF-1B6905942CF8}" type="parTrans" cxnId="{83D82512-D1DB-444E-B5AD-EB92646AA901}">
      <dgm:prSet/>
      <dgm:spPr/>
      <dgm:t>
        <a:bodyPr/>
        <a:lstStyle/>
        <a:p>
          <a:endParaRPr lang="en-US"/>
        </a:p>
      </dgm:t>
    </dgm:pt>
    <dgm:pt modelId="{E4D81220-00C1-49BC-AF9C-42AE85067DDD}" type="sibTrans" cxnId="{83D82512-D1DB-444E-B5AD-EB92646AA901}">
      <dgm:prSet/>
      <dgm:spPr/>
      <dgm:t>
        <a:bodyPr/>
        <a:lstStyle/>
        <a:p>
          <a:endParaRPr lang="en-US"/>
        </a:p>
      </dgm:t>
    </dgm:pt>
    <dgm:pt modelId="{0123F2DF-9E5B-4FBA-AB7D-B2DF43EC46BA}">
      <dgm:prSet>
        <dgm:style>
          <a:lnRef idx="2">
            <a:schemeClr val="dk1"/>
          </a:lnRef>
          <a:fillRef idx="1">
            <a:schemeClr val="lt1"/>
          </a:fillRef>
          <a:effectRef idx="0">
            <a:schemeClr val="dk1"/>
          </a:effectRef>
          <a:fontRef idx="minor">
            <a:schemeClr val="dk1"/>
          </a:fontRef>
        </dgm:style>
      </dgm:prSet>
      <dgm:spPr/>
      <dgm:t>
        <a:bodyPr/>
        <a:lstStyle/>
        <a:p>
          <a:r>
            <a:rPr lang="en-US"/>
            <a:t>Solicit feedback</a:t>
          </a:r>
        </a:p>
      </dgm:t>
    </dgm:pt>
    <dgm:pt modelId="{BBE2ACC6-F9FC-45AE-B42B-5D343050D974}" type="parTrans" cxnId="{02EDB7E1-5303-402A-941E-D42541A8AE3B}">
      <dgm:prSet/>
      <dgm:spPr/>
      <dgm:t>
        <a:bodyPr/>
        <a:lstStyle/>
        <a:p>
          <a:endParaRPr lang="en-US"/>
        </a:p>
      </dgm:t>
    </dgm:pt>
    <dgm:pt modelId="{15B45DC6-15CF-422E-9133-6A46C5131E26}" type="sibTrans" cxnId="{02EDB7E1-5303-402A-941E-D42541A8AE3B}">
      <dgm:prSet/>
      <dgm:spPr/>
      <dgm:t>
        <a:bodyPr/>
        <a:lstStyle/>
        <a:p>
          <a:endParaRPr lang="en-US"/>
        </a:p>
      </dgm:t>
    </dgm:pt>
    <dgm:pt modelId="{83F723B9-8564-4CF1-AF66-9FA093159ADB}">
      <dgm:prSet>
        <dgm:style>
          <a:lnRef idx="2">
            <a:schemeClr val="dk1"/>
          </a:lnRef>
          <a:fillRef idx="1">
            <a:schemeClr val="lt1"/>
          </a:fillRef>
          <a:effectRef idx="0">
            <a:schemeClr val="dk1"/>
          </a:effectRef>
          <a:fontRef idx="minor">
            <a:schemeClr val="dk1"/>
          </a:fontRef>
        </dgm:style>
      </dgm:prSet>
      <dgm:spPr/>
      <dgm:t>
        <a:bodyPr/>
        <a:lstStyle/>
        <a:p>
          <a:r>
            <a:rPr lang="en-US" dirty="0"/>
            <a:t>Statewide leadership and coordination</a:t>
          </a:r>
        </a:p>
      </dgm:t>
    </dgm:pt>
    <dgm:pt modelId="{F90B41CE-CA7D-4036-8023-77D1651D907D}" type="parTrans" cxnId="{D95387C6-0035-441A-A322-5335AF2880EF}">
      <dgm:prSet/>
      <dgm:spPr/>
      <dgm:t>
        <a:bodyPr/>
        <a:lstStyle/>
        <a:p>
          <a:endParaRPr lang="en-US"/>
        </a:p>
      </dgm:t>
    </dgm:pt>
    <dgm:pt modelId="{B70919A4-D0FE-4C3F-A89A-C2D8990C72EC}" type="sibTrans" cxnId="{D95387C6-0035-441A-A322-5335AF2880EF}">
      <dgm:prSet/>
      <dgm:spPr/>
      <dgm:t>
        <a:bodyPr/>
        <a:lstStyle/>
        <a:p>
          <a:endParaRPr lang="en-US"/>
        </a:p>
      </dgm:t>
    </dgm:pt>
    <dgm:pt modelId="{DC23B0FB-E8CD-4B2D-AB29-70CFFD78E9E7}">
      <dgm:prSet>
        <dgm:style>
          <a:lnRef idx="2">
            <a:schemeClr val="dk1"/>
          </a:lnRef>
          <a:fillRef idx="1">
            <a:schemeClr val="lt1"/>
          </a:fillRef>
          <a:effectRef idx="0">
            <a:schemeClr val="dk1"/>
          </a:effectRef>
          <a:fontRef idx="minor">
            <a:schemeClr val="dk1"/>
          </a:fontRef>
        </dgm:style>
      </dgm:prSet>
      <dgm:spPr/>
      <dgm:t>
        <a:bodyPr/>
        <a:lstStyle/>
        <a:p>
          <a:r>
            <a:rPr lang="en-US"/>
            <a:t>Share information</a:t>
          </a:r>
        </a:p>
      </dgm:t>
    </dgm:pt>
    <dgm:pt modelId="{0E531C3C-73C7-4300-AAAD-246B662F39F5}" type="parTrans" cxnId="{C9B353B5-EDDB-496A-8453-46A21881E886}">
      <dgm:prSet/>
      <dgm:spPr/>
      <dgm:t>
        <a:bodyPr/>
        <a:lstStyle/>
        <a:p>
          <a:endParaRPr lang="en-US"/>
        </a:p>
      </dgm:t>
    </dgm:pt>
    <dgm:pt modelId="{6BD18B6D-6FF3-45B0-9B46-B1A9800B12E5}" type="sibTrans" cxnId="{C9B353B5-EDDB-496A-8453-46A21881E886}">
      <dgm:prSet/>
      <dgm:spPr/>
      <dgm:t>
        <a:bodyPr/>
        <a:lstStyle/>
        <a:p>
          <a:endParaRPr lang="en-US"/>
        </a:p>
      </dgm:t>
    </dgm:pt>
    <dgm:pt modelId="{6A926488-7C53-4FA4-85B2-F9F0563BDFB0}" type="pres">
      <dgm:prSet presAssocID="{7D18935C-43BA-4A94-A36B-C7C8C86F37F4}" presName="linear" presStyleCnt="0">
        <dgm:presLayoutVars>
          <dgm:animLvl val="lvl"/>
          <dgm:resizeHandles val="exact"/>
        </dgm:presLayoutVars>
      </dgm:prSet>
      <dgm:spPr/>
    </dgm:pt>
    <dgm:pt modelId="{AD15CC75-740E-4AC4-9B85-2A4613BCEEB2}" type="pres">
      <dgm:prSet presAssocID="{7EBAEFF7-466F-45CD-8363-5EC2552CD66B}" presName="parentText" presStyleLbl="node1" presStyleIdx="0" presStyleCnt="6">
        <dgm:presLayoutVars>
          <dgm:chMax val="0"/>
          <dgm:bulletEnabled val="1"/>
        </dgm:presLayoutVars>
      </dgm:prSet>
      <dgm:spPr/>
    </dgm:pt>
    <dgm:pt modelId="{519F23FF-2E2F-4ED8-A236-D82509330C6B}" type="pres">
      <dgm:prSet presAssocID="{D2BFD0CB-45BC-4FFC-B930-2A6937CE19FA}" presName="spacer" presStyleCnt="0"/>
      <dgm:spPr/>
    </dgm:pt>
    <dgm:pt modelId="{B63EC395-14AD-4107-8A17-D327DB5C098B}" type="pres">
      <dgm:prSet presAssocID="{C4CA47A9-51A5-4ED9-9673-0CCBC948049E}" presName="parentText" presStyleLbl="node1" presStyleIdx="1" presStyleCnt="6">
        <dgm:presLayoutVars>
          <dgm:chMax val="0"/>
          <dgm:bulletEnabled val="1"/>
        </dgm:presLayoutVars>
      </dgm:prSet>
      <dgm:spPr/>
    </dgm:pt>
    <dgm:pt modelId="{F170DD43-75CE-47A6-8296-EE40CD86FA20}" type="pres">
      <dgm:prSet presAssocID="{D86B00B5-D5D3-497F-A1D5-C65DE260137E}" presName="spacer" presStyleCnt="0"/>
      <dgm:spPr/>
    </dgm:pt>
    <dgm:pt modelId="{877D228B-BF24-42C5-8B26-64375EB0D6DE}" type="pres">
      <dgm:prSet presAssocID="{83BFDA78-210F-45A8-B129-FE217048E837}" presName="parentText" presStyleLbl="node1" presStyleIdx="2" presStyleCnt="6">
        <dgm:presLayoutVars>
          <dgm:chMax val="0"/>
          <dgm:bulletEnabled val="1"/>
        </dgm:presLayoutVars>
      </dgm:prSet>
      <dgm:spPr/>
    </dgm:pt>
    <dgm:pt modelId="{4DE973AE-C675-4AE9-93F4-00B34F8E8760}" type="pres">
      <dgm:prSet presAssocID="{E4D81220-00C1-49BC-AF9C-42AE85067DDD}" presName="spacer" presStyleCnt="0"/>
      <dgm:spPr/>
    </dgm:pt>
    <dgm:pt modelId="{30E10D2C-E7D6-44AF-AB45-E08D2CF8B08C}" type="pres">
      <dgm:prSet presAssocID="{0123F2DF-9E5B-4FBA-AB7D-B2DF43EC46BA}" presName="parentText" presStyleLbl="node1" presStyleIdx="3" presStyleCnt="6">
        <dgm:presLayoutVars>
          <dgm:chMax val="0"/>
          <dgm:bulletEnabled val="1"/>
        </dgm:presLayoutVars>
      </dgm:prSet>
      <dgm:spPr/>
    </dgm:pt>
    <dgm:pt modelId="{345A7EA9-8DEB-4B21-8A97-837EB19631EB}" type="pres">
      <dgm:prSet presAssocID="{15B45DC6-15CF-422E-9133-6A46C5131E26}" presName="spacer" presStyleCnt="0"/>
      <dgm:spPr/>
    </dgm:pt>
    <dgm:pt modelId="{11C19C45-D2A1-42F9-A041-3DAC8BD5C359}" type="pres">
      <dgm:prSet presAssocID="{83F723B9-8564-4CF1-AF66-9FA093159ADB}" presName="parentText" presStyleLbl="node1" presStyleIdx="4" presStyleCnt="6">
        <dgm:presLayoutVars>
          <dgm:chMax val="0"/>
          <dgm:bulletEnabled val="1"/>
        </dgm:presLayoutVars>
      </dgm:prSet>
      <dgm:spPr/>
    </dgm:pt>
    <dgm:pt modelId="{00CD2158-FE58-4EB8-9971-49A38FF9E91E}" type="pres">
      <dgm:prSet presAssocID="{B70919A4-D0FE-4C3F-A89A-C2D8990C72EC}" presName="spacer" presStyleCnt="0"/>
      <dgm:spPr/>
    </dgm:pt>
    <dgm:pt modelId="{74F0A157-0DE7-425E-A47D-12F9951794D5}" type="pres">
      <dgm:prSet presAssocID="{DC23B0FB-E8CD-4B2D-AB29-70CFFD78E9E7}" presName="parentText" presStyleLbl="node1" presStyleIdx="5" presStyleCnt="6">
        <dgm:presLayoutVars>
          <dgm:chMax val="0"/>
          <dgm:bulletEnabled val="1"/>
        </dgm:presLayoutVars>
      </dgm:prSet>
      <dgm:spPr/>
    </dgm:pt>
  </dgm:ptLst>
  <dgm:cxnLst>
    <dgm:cxn modelId="{D754A200-BBFA-4013-8FD9-0415C85D05B1}" type="presOf" srcId="{DC23B0FB-E8CD-4B2D-AB29-70CFFD78E9E7}" destId="{74F0A157-0DE7-425E-A47D-12F9951794D5}" srcOrd="0" destOrd="0" presId="urn:microsoft.com/office/officeart/2005/8/layout/vList2"/>
    <dgm:cxn modelId="{83D82512-D1DB-444E-B5AD-EB92646AA901}" srcId="{7D18935C-43BA-4A94-A36B-C7C8C86F37F4}" destId="{83BFDA78-210F-45A8-B129-FE217048E837}" srcOrd="2" destOrd="0" parTransId="{66078948-D8E3-4DC5-BBBF-1B6905942CF8}" sibTransId="{E4D81220-00C1-49BC-AF9C-42AE85067DDD}"/>
    <dgm:cxn modelId="{C1DDB51C-3009-4061-BB8A-CB6A8AE8AC1B}" type="presOf" srcId="{83F723B9-8564-4CF1-AF66-9FA093159ADB}" destId="{11C19C45-D2A1-42F9-A041-3DAC8BD5C359}" srcOrd="0" destOrd="0" presId="urn:microsoft.com/office/officeart/2005/8/layout/vList2"/>
    <dgm:cxn modelId="{908D357E-10F4-454B-B031-4B4AF3DC9C61}" type="presOf" srcId="{7D18935C-43BA-4A94-A36B-C7C8C86F37F4}" destId="{6A926488-7C53-4FA4-85B2-F9F0563BDFB0}" srcOrd="0" destOrd="0" presId="urn:microsoft.com/office/officeart/2005/8/layout/vList2"/>
    <dgm:cxn modelId="{4D445D86-C193-48F0-9863-6148BE1FB810}" srcId="{7D18935C-43BA-4A94-A36B-C7C8C86F37F4}" destId="{C4CA47A9-51A5-4ED9-9673-0CCBC948049E}" srcOrd="1" destOrd="0" parTransId="{E876866E-ABBF-4C6A-8C56-2288CA106EDC}" sibTransId="{D86B00B5-D5D3-497F-A1D5-C65DE260137E}"/>
    <dgm:cxn modelId="{B1924097-EE5A-4931-90A0-BF62A611C7BC}" srcId="{7D18935C-43BA-4A94-A36B-C7C8C86F37F4}" destId="{7EBAEFF7-466F-45CD-8363-5EC2552CD66B}" srcOrd="0" destOrd="0" parTransId="{30F75E16-9AED-4A1A-A22F-96F044946C89}" sibTransId="{D2BFD0CB-45BC-4FFC-B930-2A6937CE19FA}"/>
    <dgm:cxn modelId="{0ECC32B0-B3E9-4AF7-81B4-5A570B181C07}" type="presOf" srcId="{7EBAEFF7-466F-45CD-8363-5EC2552CD66B}" destId="{AD15CC75-740E-4AC4-9B85-2A4613BCEEB2}" srcOrd="0" destOrd="0" presId="urn:microsoft.com/office/officeart/2005/8/layout/vList2"/>
    <dgm:cxn modelId="{AC857BB3-FF89-4915-8C3B-674EA97E2A62}" type="presOf" srcId="{C4CA47A9-51A5-4ED9-9673-0CCBC948049E}" destId="{B63EC395-14AD-4107-8A17-D327DB5C098B}" srcOrd="0" destOrd="0" presId="urn:microsoft.com/office/officeart/2005/8/layout/vList2"/>
    <dgm:cxn modelId="{C9B353B5-EDDB-496A-8453-46A21881E886}" srcId="{7D18935C-43BA-4A94-A36B-C7C8C86F37F4}" destId="{DC23B0FB-E8CD-4B2D-AB29-70CFFD78E9E7}" srcOrd="5" destOrd="0" parTransId="{0E531C3C-73C7-4300-AAAD-246B662F39F5}" sibTransId="{6BD18B6D-6FF3-45B0-9B46-B1A9800B12E5}"/>
    <dgm:cxn modelId="{386022B9-ECFC-4FBB-B4D7-83DB06513E29}" type="presOf" srcId="{83BFDA78-210F-45A8-B129-FE217048E837}" destId="{877D228B-BF24-42C5-8B26-64375EB0D6DE}" srcOrd="0" destOrd="0" presId="urn:microsoft.com/office/officeart/2005/8/layout/vList2"/>
    <dgm:cxn modelId="{229691C3-E637-4CB7-A22A-9B6836D34268}" type="presOf" srcId="{0123F2DF-9E5B-4FBA-AB7D-B2DF43EC46BA}" destId="{30E10D2C-E7D6-44AF-AB45-E08D2CF8B08C}" srcOrd="0" destOrd="0" presId="urn:microsoft.com/office/officeart/2005/8/layout/vList2"/>
    <dgm:cxn modelId="{D95387C6-0035-441A-A322-5335AF2880EF}" srcId="{7D18935C-43BA-4A94-A36B-C7C8C86F37F4}" destId="{83F723B9-8564-4CF1-AF66-9FA093159ADB}" srcOrd="4" destOrd="0" parTransId="{F90B41CE-CA7D-4036-8023-77D1651D907D}" sibTransId="{B70919A4-D0FE-4C3F-A89A-C2D8990C72EC}"/>
    <dgm:cxn modelId="{02EDB7E1-5303-402A-941E-D42541A8AE3B}" srcId="{7D18935C-43BA-4A94-A36B-C7C8C86F37F4}" destId="{0123F2DF-9E5B-4FBA-AB7D-B2DF43EC46BA}" srcOrd="3" destOrd="0" parTransId="{BBE2ACC6-F9FC-45AE-B42B-5D343050D974}" sibTransId="{15B45DC6-15CF-422E-9133-6A46C5131E26}"/>
    <dgm:cxn modelId="{A9962D08-33A5-4F32-B851-4C473231153E}" type="presParOf" srcId="{6A926488-7C53-4FA4-85B2-F9F0563BDFB0}" destId="{AD15CC75-740E-4AC4-9B85-2A4613BCEEB2}" srcOrd="0" destOrd="0" presId="urn:microsoft.com/office/officeart/2005/8/layout/vList2"/>
    <dgm:cxn modelId="{3EC34C2D-3914-4C28-B930-B643EF585718}" type="presParOf" srcId="{6A926488-7C53-4FA4-85B2-F9F0563BDFB0}" destId="{519F23FF-2E2F-4ED8-A236-D82509330C6B}" srcOrd="1" destOrd="0" presId="urn:microsoft.com/office/officeart/2005/8/layout/vList2"/>
    <dgm:cxn modelId="{5256396C-14AB-470E-83DB-15F752379DF0}" type="presParOf" srcId="{6A926488-7C53-4FA4-85B2-F9F0563BDFB0}" destId="{B63EC395-14AD-4107-8A17-D327DB5C098B}" srcOrd="2" destOrd="0" presId="urn:microsoft.com/office/officeart/2005/8/layout/vList2"/>
    <dgm:cxn modelId="{596EA341-C8FF-415D-AA87-3EE61A4AC800}" type="presParOf" srcId="{6A926488-7C53-4FA4-85B2-F9F0563BDFB0}" destId="{F170DD43-75CE-47A6-8296-EE40CD86FA20}" srcOrd="3" destOrd="0" presId="urn:microsoft.com/office/officeart/2005/8/layout/vList2"/>
    <dgm:cxn modelId="{ED7E6A34-A77F-440E-AE16-EA363D4EA406}" type="presParOf" srcId="{6A926488-7C53-4FA4-85B2-F9F0563BDFB0}" destId="{877D228B-BF24-42C5-8B26-64375EB0D6DE}" srcOrd="4" destOrd="0" presId="urn:microsoft.com/office/officeart/2005/8/layout/vList2"/>
    <dgm:cxn modelId="{CB1A90B9-BBAF-4784-8E72-0BB76A20B4A5}" type="presParOf" srcId="{6A926488-7C53-4FA4-85B2-F9F0563BDFB0}" destId="{4DE973AE-C675-4AE9-93F4-00B34F8E8760}" srcOrd="5" destOrd="0" presId="urn:microsoft.com/office/officeart/2005/8/layout/vList2"/>
    <dgm:cxn modelId="{ED5D6CD5-D4F5-4EE1-BC67-201CB2BB7D69}" type="presParOf" srcId="{6A926488-7C53-4FA4-85B2-F9F0563BDFB0}" destId="{30E10D2C-E7D6-44AF-AB45-E08D2CF8B08C}" srcOrd="6" destOrd="0" presId="urn:microsoft.com/office/officeart/2005/8/layout/vList2"/>
    <dgm:cxn modelId="{A307A8F4-55F9-4AE7-BE57-26F07A27E7D9}" type="presParOf" srcId="{6A926488-7C53-4FA4-85B2-F9F0563BDFB0}" destId="{345A7EA9-8DEB-4B21-8A97-837EB19631EB}" srcOrd="7" destOrd="0" presId="urn:microsoft.com/office/officeart/2005/8/layout/vList2"/>
    <dgm:cxn modelId="{A0C0FDF5-4B0A-4AD9-8C08-68B31B7887FF}" type="presParOf" srcId="{6A926488-7C53-4FA4-85B2-F9F0563BDFB0}" destId="{11C19C45-D2A1-42F9-A041-3DAC8BD5C359}" srcOrd="8" destOrd="0" presId="urn:microsoft.com/office/officeart/2005/8/layout/vList2"/>
    <dgm:cxn modelId="{1807EDA3-A47D-4D8E-83CC-53BE895F6B3F}" type="presParOf" srcId="{6A926488-7C53-4FA4-85B2-F9F0563BDFB0}" destId="{00CD2158-FE58-4EB8-9971-49A38FF9E91E}" srcOrd="9" destOrd="0" presId="urn:microsoft.com/office/officeart/2005/8/layout/vList2"/>
    <dgm:cxn modelId="{C485166B-BBAD-43C6-8F9D-03B9102D4F62}" type="presParOf" srcId="{6A926488-7C53-4FA4-85B2-F9F0563BDFB0}" destId="{74F0A157-0DE7-425E-A47D-12F9951794D5}"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217DFC-E405-40D8-BC28-B5B561F3A110}">
      <dsp:nvSpPr>
        <dsp:cNvPr id="0" name=""/>
        <dsp:cNvSpPr/>
      </dsp:nvSpPr>
      <dsp:spPr>
        <a:xfrm>
          <a:off x="3080" y="1361790"/>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705C0BC-F47C-4430-B6F7-C6CC89EE5B14}">
      <dsp:nvSpPr>
        <dsp:cNvPr id="0" name=""/>
        <dsp:cNvSpPr/>
      </dsp:nvSpPr>
      <dsp:spPr>
        <a:xfrm>
          <a:off x="247486" y="1593975"/>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Collaboration</a:t>
          </a:r>
        </a:p>
      </dsp:txBody>
      <dsp:txXfrm>
        <a:off x="288396" y="1634885"/>
        <a:ext cx="2117829" cy="1314957"/>
      </dsp:txXfrm>
    </dsp:sp>
    <dsp:sp modelId="{76164D2B-9CE6-4D11-913C-32F5C0343D69}">
      <dsp:nvSpPr>
        <dsp:cNvPr id="0" name=""/>
        <dsp:cNvSpPr/>
      </dsp:nvSpPr>
      <dsp:spPr>
        <a:xfrm>
          <a:off x="2691541" y="1361790"/>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50BFB30-3E4A-4CAF-8060-BB23FB281B19}">
      <dsp:nvSpPr>
        <dsp:cNvPr id="0" name=""/>
        <dsp:cNvSpPr/>
      </dsp:nvSpPr>
      <dsp:spPr>
        <a:xfrm>
          <a:off x="2935947" y="1593975"/>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Data-Driven Decisions</a:t>
          </a:r>
        </a:p>
      </dsp:txBody>
      <dsp:txXfrm>
        <a:off x="2976857" y="1634885"/>
        <a:ext cx="2117829" cy="1314957"/>
      </dsp:txXfrm>
    </dsp:sp>
    <dsp:sp modelId="{EFAAF1F1-0919-42F0-9DF0-DE29C5C6FC65}">
      <dsp:nvSpPr>
        <dsp:cNvPr id="0" name=""/>
        <dsp:cNvSpPr/>
      </dsp:nvSpPr>
      <dsp:spPr>
        <a:xfrm>
          <a:off x="5380002" y="1361790"/>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975EB47-8D9E-4CB1-AB9B-B5654CF4BB26}">
      <dsp:nvSpPr>
        <dsp:cNvPr id="0" name=""/>
        <dsp:cNvSpPr/>
      </dsp:nvSpPr>
      <dsp:spPr>
        <a:xfrm>
          <a:off x="5624408" y="1593975"/>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Building</a:t>
          </a:r>
        </a:p>
      </dsp:txBody>
      <dsp:txXfrm>
        <a:off x="5665318" y="1634885"/>
        <a:ext cx="2117829" cy="1314957"/>
      </dsp:txXfrm>
    </dsp:sp>
    <dsp:sp modelId="{DD953264-2DE3-4908-96F7-24563605F244}">
      <dsp:nvSpPr>
        <dsp:cNvPr id="0" name=""/>
        <dsp:cNvSpPr/>
      </dsp:nvSpPr>
      <dsp:spPr>
        <a:xfrm>
          <a:off x="8068463" y="1361790"/>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A138ED4-62EF-4356-B7D5-9229A55523FB}">
      <dsp:nvSpPr>
        <dsp:cNvPr id="0" name=""/>
        <dsp:cNvSpPr/>
      </dsp:nvSpPr>
      <dsp:spPr>
        <a:xfrm>
          <a:off x="8312869" y="1593975"/>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Communication</a:t>
          </a:r>
        </a:p>
      </dsp:txBody>
      <dsp:txXfrm>
        <a:off x="8353779" y="1634885"/>
        <a:ext cx="2117829" cy="13149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15CC75-740E-4AC4-9B85-2A4613BCEEB2}">
      <dsp:nvSpPr>
        <dsp:cNvPr id="0" name=""/>
        <dsp:cNvSpPr/>
      </dsp:nvSpPr>
      <dsp:spPr>
        <a:xfrm>
          <a:off x="0" y="39086"/>
          <a:ext cx="10515600" cy="647595"/>
        </a:xfrm>
        <a:prstGeom prst="round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Training &amp; TA</a:t>
          </a:r>
        </a:p>
      </dsp:txBody>
      <dsp:txXfrm>
        <a:off x="31613" y="70699"/>
        <a:ext cx="10452374" cy="584369"/>
      </dsp:txXfrm>
    </dsp:sp>
    <dsp:sp modelId="{B63EC395-14AD-4107-8A17-D327DB5C098B}">
      <dsp:nvSpPr>
        <dsp:cNvPr id="0" name=""/>
        <dsp:cNvSpPr/>
      </dsp:nvSpPr>
      <dsp:spPr>
        <a:xfrm>
          <a:off x="0" y="764441"/>
          <a:ext cx="10515600" cy="647595"/>
        </a:xfrm>
        <a:prstGeom prst="round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Outreach </a:t>
          </a:r>
        </a:p>
      </dsp:txBody>
      <dsp:txXfrm>
        <a:off x="31613" y="796054"/>
        <a:ext cx="10452374" cy="584369"/>
      </dsp:txXfrm>
    </dsp:sp>
    <dsp:sp modelId="{877D228B-BF24-42C5-8B26-64375EB0D6DE}">
      <dsp:nvSpPr>
        <dsp:cNvPr id="0" name=""/>
        <dsp:cNvSpPr/>
      </dsp:nvSpPr>
      <dsp:spPr>
        <a:xfrm>
          <a:off x="0" y="1489797"/>
          <a:ext cx="10515600" cy="647595"/>
        </a:xfrm>
        <a:prstGeom prst="round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Engage employers </a:t>
          </a:r>
        </a:p>
      </dsp:txBody>
      <dsp:txXfrm>
        <a:off x="31613" y="1521410"/>
        <a:ext cx="10452374" cy="584369"/>
      </dsp:txXfrm>
    </dsp:sp>
    <dsp:sp modelId="{30E10D2C-E7D6-44AF-AB45-E08D2CF8B08C}">
      <dsp:nvSpPr>
        <dsp:cNvPr id="0" name=""/>
        <dsp:cNvSpPr/>
      </dsp:nvSpPr>
      <dsp:spPr>
        <a:xfrm>
          <a:off x="0" y="2215152"/>
          <a:ext cx="10515600" cy="647595"/>
        </a:xfrm>
        <a:prstGeom prst="round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Solicit feedback</a:t>
          </a:r>
        </a:p>
      </dsp:txBody>
      <dsp:txXfrm>
        <a:off x="31613" y="2246765"/>
        <a:ext cx="10452374" cy="584369"/>
      </dsp:txXfrm>
    </dsp:sp>
    <dsp:sp modelId="{11C19C45-D2A1-42F9-A041-3DAC8BD5C359}">
      <dsp:nvSpPr>
        <dsp:cNvPr id="0" name=""/>
        <dsp:cNvSpPr/>
      </dsp:nvSpPr>
      <dsp:spPr>
        <a:xfrm>
          <a:off x="0" y="2940507"/>
          <a:ext cx="10515600" cy="647595"/>
        </a:xfrm>
        <a:prstGeom prst="round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Statewide leadership and coordination</a:t>
          </a:r>
        </a:p>
      </dsp:txBody>
      <dsp:txXfrm>
        <a:off x="31613" y="2972120"/>
        <a:ext cx="10452374" cy="584369"/>
      </dsp:txXfrm>
    </dsp:sp>
    <dsp:sp modelId="{74F0A157-0DE7-425E-A47D-12F9951794D5}">
      <dsp:nvSpPr>
        <dsp:cNvPr id="0" name=""/>
        <dsp:cNvSpPr/>
      </dsp:nvSpPr>
      <dsp:spPr>
        <a:xfrm>
          <a:off x="0" y="3665862"/>
          <a:ext cx="10515600" cy="647595"/>
        </a:xfrm>
        <a:prstGeom prst="round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Share information</a:t>
          </a:r>
        </a:p>
      </dsp:txBody>
      <dsp:txXfrm>
        <a:off x="31613" y="3697475"/>
        <a:ext cx="10452374"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88003C-1165-4747-9365-D63DA4A5AE7B}" type="datetimeFigureOut">
              <a:rPr lang="en-US" smtClean="0"/>
              <a:t>7/14/2025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08B85C-7C7F-4981-9777-4F5C092258CC}" type="slidenum">
              <a:rPr lang="en-US" smtClean="0"/>
              <a:t>‹#›</a:t>
            </a:fld>
            <a:endParaRPr lang="en-US"/>
          </a:p>
        </p:txBody>
      </p:sp>
    </p:spTree>
    <p:extLst>
      <p:ext uri="{BB962C8B-B14F-4D97-AF65-F5344CB8AC3E}">
        <p14:creationId xmlns:p14="http://schemas.microsoft.com/office/powerpoint/2010/main" val="406082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 our purpose today is to meet Arizona’s First Employment First Team and learn how we are working to move Employment First principles from theory to action by fostering collaboration, building capacity, and creating innovative solutions that empower individuals with disabilities to achieve competitive integrated and meaningful employment. This session will be interactive as we seek your input to drive our work!</a:t>
            </a:r>
          </a:p>
        </p:txBody>
      </p:sp>
      <p:sp>
        <p:nvSpPr>
          <p:cNvPr id="4" name="Slide Number Placeholder 3"/>
          <p:cNvSpPr>
            <a:spLocks noGrp="1"/>
          </p:cNvSpPr>
          <p:nvPr>
            <p:ph type="sldNum" sz="quarter" idx="5"/>
          </p:nvPr>
        </p:nvSpPr>
        <p:spPr/>
        <p:txBody>
          <a:bodyPr/>
          <a:lstStyle/>
          <a:p>
            <a:fld id="{1908B85C-7C7F-4981-9777-4F5C092258CC}" type="slidenum">
              <a:rPr lang="en-US" smtClean="0"/>
              <a:t>1</a:t>
            </a:fld>
            <a:endParaRPr lang="en-US"/>
          </a:p>
        </p:txBody>
      </p:sp>
    </p:spTree>
    <p:extLst>
      <p:ext uri="{BB962C8B-B14F-4D97-AF65-F5344CB8AC3E}">
        <p14:creationId xmlns:p14="http://schemas.microsoft.com/office/powerpoint/2010/main" val="2246319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131E3D-FBA3-782C-D690-AA377059BB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0A1589-CF38-E86A-A39E-9A9F56685D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8B5DC3-A1FF-7FD5-4636-98E231D8BBF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Use 2–3 person breakout rooms and have each group report back </a:t>
            </a:r>
          </a:p>
          <a:p>
            <a:endParaRPr lang="en-US" dirty="0"/>
          </a:p>
        </p:txBody>
      </p:sp>
      <p:sp>
        <p:nvSpPr>
          <p:cNvPr id="4" name="Slide Number Placeholder 3">
            <a:extLst>
              <a:ext uri="{FF2B5EF4-FFF2-40B4-BE49-F238E27FC236}">
                <a16:creationId xmlns:a16="http://schemas.microsoft.com/office/drawing/2014/main" id="{F2A895A5-5BCE-5265-9FF8-D1643E74EBF8}"/>
              </a:ext>
            </a:extLst>
          </p:cNvPr>
          <p:cNvSpPr>
            <a:spLocks noGrp="1"/>
          </p:cNvSpPr>
          <p:nvPr>
            <p:ph type="sldNum" sz="quarter" idx="5"/>
          </p:nvPr>
        </p:nvSpPr>
        <p:spPr/>
        <p:txBody>
          <a:bodyPr/>
          <a:lstStyle/>
          <a:p>
            <a:fld id="{1908B85C-7C7F-4981-9777-4F5C092258CC}" type="slidenum">
              <a:rPr lang="en-US" smtClean="0"/>
              <a:t>10</a:t>
            </a:fld>
            <a:endParaRPr lang="en-US"/>
          </a:p>
        </p:txBody>
      </p:sp>
    </p:spTree>
    <p:extLst>
      <p:ext uri="{BB962C8B-B14F-4D97-AF65-F5344CB8AC3E}">
        <p14:creationId xmlns:p14="http://schemas.microsoft.com/office/powerpoint/2010/main" val="3300787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065B3-27A0-8E30-5BB9-1503F49021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7DBB1A-892A-20A8-0960-8F38923A3B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96398F-61C7-838E-86E8-80AE184E103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Use 2–3 person breakout rooms and have each group report back </a:t>
            </a:r>
          </a:p>
          <a:p>
            <a:endParaRPr lang="en-US" dirty="0"/>
          </a:p>
        </p:txBody>
      </p:sp>
      <p:sp>
        <p:nvSpPr>
          <p:cNvPr id="4" name="Slide Number Placeholder 3">
            <a:extLst>
              <a:ext uri="{FF2B5EF4-FFF2-40B4-BE49-F238E27FC236}">
                <a16:creationId xmlns:a16="http://schemas.microsoft.com/office/drawing/2014/main" id="{4300EB3C-1556-208B-CB82-1B5E5E8E47C2}"/>
              </a:ext>
            </a:extLst>
          </p:cNvPr>
          <p:cNvSpPr>
            <a:spLocks noGrp="1"/>
          </p:cNvSpPr>
          <p:nvPr>
            <p:ph type="sldNum" sz="quarter" idx="5"/>
          </p:nvPr>
        </p:nvSpPr>
        <p:spPr/>
        <p:txBody>
          <a:bodyPr/>
          <a:lstStyle/>
          <a:p>
            <a:fld id="{1908B85C-7C7F-4981-9777-4F5C092258CC}" type="slidenum">
              <a:rPr lang="en-US" smtClean="0"/>
              <a:t>11</a:t>
            </a:fld>
            <a:endParaRPr lang="en-US"/>
          </a:p>
        </p:txBody>
      </p:sp>
    </p:spTree>
    <p:extLst>
      <p:ext uri="{BB962C8B-B14F-4D97-AF65-F5344CB8AC3E}">
        <p14:creationId xmlns:p14="http://schemas.microsoft.com/office/powerpoint/2010/main" val="489919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82B8A-EF7D-4F0E-E995-A3C0318C8C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11A35F-148D-77D7-D5FA-53BDFB4A11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4CF203-AB09-1004-338E-64B0F24461D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3AA1263-68B3-88DD-5D48-C770B1CF2BCD}"/>
              </a:ext>
            </a:extLst>
          </p:cNvPr>
          <p:cNvSpPr>
            <a:spLocks noGrp="1"/>
          </p:cNvSpPr>
          <p:nvPr>
            <p:ph type="sldNum" sz="quarter" idx="5"/>
          </p:nvPr>
        </p:nvSpPr>
        <p:spPr/>
        <p:txBody>
          <a:bodyPr/>
          <a:lstStyle/>
          <a:p>
            <a:fld id="{1908B85C-7C7F-4981-9777-4F5C092258CC}" type="slidenum">
              <a:rPr lang="en-US" smtClean="0"/>
              <a:t>12</a:t>
            </a:fld>
            <a:endParaRPr lang="en-US"/>
          </a:p>
        </p:txBody>
      </p:sp>
    </p:spTree>
    <p:extLst>
      <p:ext uri="{BB962C8B-B14F-4D97-AF65-F5344CB8AC3E}">
        <p14:creationId xmlns:p14="http://schemas.microsoft.com/office/powerpoint/2010/main" val="1140933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08B85C-7C7F-4981-9777-4F5C092258CC}" type="slidenum">
              <a:rPr lang="en-US" smtClean="0"/>
              <a:t>13</a:t>
            </a:fld>
            <a:endParaRPr lang="en-US"/>
          </a:p>
        </p:txBody>
      </p:sp>
    </p:spTree>
    <p:extLst>
      <p:ext uri="{BB962C8B-B14F-4D97-AF65-F5344CB8AC3E}">
        <p14:creationId xmlns:p14="http://schemas.microsoft.com/office/powerpoint/2010/main" val="3884988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Timeline for presentation: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10:00-10:05 session housekeeping, welcome, agenda, and intro to Jessica and Gina (slides 1-3)</a:t>
            </a:r>
          </a:p>
          <a:p>
            <a:r>
              <a:rPr lang="en-US" dirty="0"/>
              <a:t>10:05-10:10 EF project overview (slides 4-6)</a:t>
            </a:r>
          </a:p>
          <a:p>
            <a:r>
              <a:rPr lang="en-US" dirty="0"/>
              <a:t>10:10-10:55 ground rules and 3 discussion questions – 10 minutes each (slides 7-11)</a:t>
            </a:r>
          </a:p>
          <a:p>
            <a:pPr marL="1085850" lvl="2" indent="-171450">
              <a:buFont typeface="Arial" panose="020B0604020202020204" pitchFamily="34" charset="0"/>
              <a:buChar char="•"/>
            </a:pPr>
            <a:r>
              <a:rPr lang="en-US" dirty="0"/>
              <a:t>3 minutes for intro, ground rules</a:t>
            </a:r>
          </a:p>
          <a:p>
            <a:pPr marL="1085850" lvl="2" indent="-171450">
              <a:buFont typeface="Arial" panose="020B0604020202020204" pitchFamily="34" charset="0"/>
              <a:buChar char="•"/>
            </a:pPr>
            <a:r>
              <a:rPr lang="en-US" dirty="0"/>
              <a:t>2 minutes for word cloud</a:t>
            </a:r>
          </a:p>
          <a:p>
            <a:pPr marL="1085850" lvl="2" indent="-171450">
              <a:buFont typeface="Arial" panose="020B0604020202020204" pitchFamily="34" charset="0"/>
              <a:buChar char="•"/>
            </a:pPr>
            <a:r>
              <a:rPr lang="en-US" dirty="0"/>
              <a:t>10 minutes in each breakout room with 2 minutes to report out one main theme from each group	</a:t>
            </a:r>
          </a:p>
          <a:p>
            <a:r>
              <a:rPr lang="en-US" dirty="0"/>
              <a:t>10:55-10:58 Final thoughts on focus group, stay engaged, wrap up the topic (slide 12)</a:t>
            </a:r>
          </a:p>
          <a:p>
            <a:r>
              <a:rPr lang="en-US" dirty="0"/>
              <a:t>10:58-11:00 Closing for the session, invite to future sessions (slide 13)</a:t>
            </a:r>
          </a:p>
        </p:txBody>
      </p:sp>
      <p:sp>
        <p:nvSpPr>
          <p:cNvPr id="4" name="Slide Number Placeholder 3"/>
          <p:cNvSpPr>
            <a:spLocks noGrp="1"/>
          </p:cNvSpPr>
          <p:nvPr>
            <p:ph type="sldNum" sz="quarter" idx="5"/>
          </p:nvPr>
        </p:nvSpPr>
        <p:spPr/>
        <p:txBody>
          <a:bodyPr/>
          <a:lstStyle/>
          <a:p>
            <a:fld id="{1908B85C-7C7F-4981-9777-4F5C092258CC}" type="slidenum">
              <a:rPr lang="en-US" smtClean="0"/>
              <a:t>2</a:t>
            </a:fld>
            <a:endParaRPr lang="en-US"/>
          </a:p>
        </p:txBody>
      </p:sp>
    </p:spTree>
    <p:extLst>
      <p:ext uri="{BB962C8B-B14F-4D97-AF65-F5344CB8AC3E}">
        <p14:creationId xmlns:p14="http://schemas.microsoft.com/office/powerpoint/2010/main" val="1759904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E9C3F-CF4B-C752-1B43-5190BC8FDF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F1AA29-48A2-AAB3-B5B3-28738396C5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550D53-307F-EA46-0FBC-4710DD70F2D3}"/>
              </a:ext>
            </a:extLst>
          </p:cNvPr>
          <p:cNvSpPr>
            <a:spLocks noGrp="1"/>
          </p:cNvSpPr>
          <p:nvPr>
            <p:ph type="body" idx="1"/>
          </p:nvPr>
        </p:nvSpPr>
        <p:spPr/>
        <p:txBody>
          <a:bodyPr/>
          <a:lstStyle/>
          <a:p>
            <a:r>
              <a:rPr lang="en-US" dirty="0"/>
              <a:t>Engage with the Employment First Team to learn about their roles, experiences, and expertise in furthering the Employment First initiative, in Arizona and nationally.</a:t>
            </a:r>
          </a:p>
        </p:txBody>
      </p:sp>
      <p:sp>
        <p:nvSpPr>
          <p:cNvPr id="4" name="Slide Number Placeholder 3">
            <a:extLst>
              <a:ext uri="{FF2B5EF4-FFF2-40B4-BE49-F238E27FC236}">
                <a16:creationId xmlns:a16="http://schemas.microsoft.com/office/drawing/2014/main" id="{98472956-928D-EC24-0C8F-9C6217AF013E}"/>
              </a:ext>
            </a:extLst>
          </p:cNvPr>
          <p:cNvSpPr>
            <a:spLocks noGrp="1"/>
          </p:cNvSpPr>
          <p:nvPr>
            <p:ph type="sldNum" sz="quarter" idx="5"/>
          </p:nvPr>
        </p:nvSpPr>
        <p:spPr/>
        <p:txBody>
          <a:bodyPr/>
          <a:lstStyle/>
          <a:p>
            <a:fld id="{1908B85C-7C7F-4981-9777-4F5C092258CC}" type="slidenum">
              <a:rPr lang="en-US" smtClean="0"/>
              <a:t>3</a:t>
            </a:fld>
            <a:endParaRPr lang="en-US"/>
          </a:p>
        </p:txBody>
      </p:sp>
    </p:spTree>
    <p:extLst>
      <p:ext uri="{BB962C8B-B14F-4D97-AF65-F5344CB8AC3E}">
        <p14:creationId xmlns:p14="http://schemas.microsoft.com/office/powerpoint/2010/main" val="2405851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 the goals and strategies of the Employment First Project in order to collaborate and engage with resources, partners and opportunities to increase CIE outcomes for Arizonans.</a:t>
            </a:r>
          </a:p>
          <a:p>
            <a:endParaRPr lang="en-US" dirty="0"/>
          </a:p>
          <a:p>
            <a:pPr marL="457200" indent="-457200">
              <a:buFont typeface="Arial" panose="020B0604020202020204" pitchFamily="34" charset="0"/>
              <a:buChar char="•"/>
            </a:pPr>
            <a:r>
              <a:rPr lang="en-US" dirty="0"/>
              <a:t>Our vision is to transform Arizona into a state where employment is the first and preferred option for all individuals with disabilities.</a:t>
            </a:r>
          </a:p>
          <a:p>
            <a:pPr marL="457200" indent="-457200">
              <a:buFont typeface="Arial" panose="020B0604020202020204" pitchFamily="34" charset="0"/>
              <a:buChar char="•"/>
            </a:pPr>
            <a:r>
              <a:rPr lang="en-US" dirty="0"/>
              <a:t>We are committed to move Employment First principles from theory to action by fostering collaboration, building capacity, and creating innovative solutions that empower individuals with disabilities to achieve competitive integrated and meaningful employment.</a:t>
            </a:r>
          </a:p>
          <a:p>
            <a:pPr marL="457200" indent="-457200">
              <a:buFont typeface="Arial" panose="020B0604020202020204" pitchFamily="34" charset="0"/>
              <a:buChar char="•"/>
            </a:pPr>
            <a:r>
              <a:rPr lang="en-US" dirty="0"/>
              <a:t>Through partnerships with stakeholders, we aim to dismantle barriers, amplify strengths, and promote a diverse workforce. </a:t>
            </a:r>
          </a:p>
          <a:p>
            <a:pPr marL="457200" indent="-457200">
              <a:buFont typeface="Arial" panose="020B0604020202020204" pitchFamily="34" charset="0"/>
              <a:buChar char="•"/>
            </a:pPr>
            <a:r>
              <a:rPr lang="en-US" dirty="0"/>
              <a:t>By prioritizing inclusive practices, we seek to ensure that every individual can contribute to and thrive within their community, making employment not just an aspiration, but a reality for all.</a:t>
            </a:r>
          </a:p>
          <a:p>
            <a:endParaRPr lang="en-US" dirty="0"/>
          </a:p>
        </p:txBody>
      </p:sp>
      <p:sp>
        <p:nvSpPr>
          <p:cNvPr id="4" name="Slide Number Placeholder 3"/>
          <p:cNvSpPr>
            <a:spLocks noGrp="1"/>
          </p:cNvSpPr>
          <p:nvPr>
            <p:ph type="sldNum" sz="quarter" idx="5"/>
          </p:nvPr>
        </p:nvSpPr>
        <p:spPr/>
        <p:txBody>
          <a:bodyPr/>
          <a:lstStyle/>
          <a:p>
            <a:fld id="{1908B85C-7C7F-4981-9777-4F5C092258CC}" type="slidenum">
              <a:rPr lang="en-US" smtClean="0"/>
              <a:t>4</a:t>
            </a:fld>
            <a:endParaRPr lang="en-US"/>
          </a:p>
        </p:txBody>
      </p:sp>
    </p:spTree>
    <p:extLst>
      <p:ext uri="{BB962C8B-B14F-4D97-AF65-F5344CB8AC3E}">
        <p14:creationId xmlns:p14="http://schemas.microsoft.com/office/powerpoint/2010/main" val="3685970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Arial" panose="020B0604020202020204" pitchFamily="34" charset="0"/>
              <a:buChar char="•"/>
            </a:pPr>
            <a:r>
              <a:rPr lang="en-US" dirty="0"/>
              <a:t>Collaboration: Build partnerships with key stakeholders like ADDPC, Arizona APSE, and local employers to co-develop resources and initiatives.</a:t>
            </a:r>
          </a:p>
          <a:p>
            <a:pPr marL="457200" indent="-457200">
              <a:buFont typeface="Arial" panose="020B0604020202020204" pitchFamily="34" charset="0"/>
              <a:buChar char="•"/>
            </a:pPr>
            <a:r>
              <a:rPr lang="en-US" dirty="0"/>
              <a:t>Data-Driven Decisions: Use surveys and feedback from trainings and focus groups to continuously improve strategies and materials.</a:t>
            </a:r>
          </a:p>
          <a:p>
            <a:pPr marL="457200" indent="-457200">
              <a:buFont typeface="Arial" panose="020B0604020202020204" pitchFamily="34" charset="0"/>
              <a:buChar char="•"/>
            </a:pPr>
            <a:r>
              <a:rPr lang="en-US" dirty="0"/>
              <a:t>Building: Onboard and train new staff (e.g., EF coordinator) to strengthen implementation capacity.</a:t>
            </a:r>
          </a:p>
          <a:p>
            <a:pPr marL="457200" indent="-457200">
              <a:buFont typeface="Arial" panose="020B0604020202020204" pitchFamily="34" charset="0"/>
              <a:buChar char="•"/>
            </a:pPr>
            <a:r>
              <a:rPr lang="en-US" dirty="0"/>
              <a:t>Communication: Maintain transparency with stakeholders through regular updates, newsletters, and accessible materials.</a:t>
            </a:r>
          </a:p>
          <a:p>
            <a:endParaRPr lang="en-US" dirty="0"/>
          </a:p>
        </p:txBody>
      </p:sp>
      <p:sp>
        <p:nvSpPr>
          <p:cNvPr id="4" name="Slide Number Placeholder 3"/>
          <p:cNvSpPr>
            <a:spLocks noGrp="1"/>
          </p:cNvSpPr>
          <p:nvPr>
            <p:ph type="sldNum" sz="quarter" idx="5"/>
          </p:nvPr>
        </p:nvSpPr>
        <p:spPr/>
        <p:txBody>
          <a:bodyPr/>
          <a:lstStyle/>
          <a:p>
            <a:fld id="{1908B85C-7C7F-4981-9777-4F5C092258CC}" type="slidenum">
              <a:rPr lang="en-US" smtClean="0"/>
              <a:t>5</a:t>
            </a:fld>
            <a:endParaRPr lang="en-US"/>
          </a:p>
        </p:txBody>
      </p:sp>
    </p:spTree>
    <p:extLst>
      <p:ext uri="{BB962C8B-B14F-4D97-AF65-F5344CB8AC3E}">
        <p14:creationId xmlns:p14="http://schemas.microsoft.com/office/powerpoint/2010/main" val="3539512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D39C6-F85B-AD12-42DD-4701908CD8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4DA469-D5FE-9DB9-68CD-3FA0104C7D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CD3DF9-2EA9-7B23-A775-133E267CD886}"/>
              </a:ext>
            </a:extLst>
          </p:cNvPr>
          <p:cNvSpPr>
            <a:spLocks noGrp="1"/>
          </p:cNvSpPr>
          <p:nvPr>
            <p:ph type="body" idx="1"/>
          </p:nvPr>
        </p:nvSpPr>
        <p:spPr/>
        <p:txBody>
          <a:bodyPr/>
          <a:lstStyle/>
          <a:p>
            <a:pPr marL="457200" indent="-457200">
              <a:buFont typeface="Arial" panose="020B0604020202020204" pitchFamily="34" charset="0"/>
              <a:buChar char="•"/>
            </a:pPr>
            <a:r>
              <a:rPr lang="en-US" dirty="0"/>
              <a:t>Training, technical assistance, &amp; events</a:t>
            </a:r>
          </a:p>
          <a:p>
            <a:pPr marL="457200" indent="-457200">
              <a:buFont typeface="Arial" panose="020B0604020202020204" pitchFamily="34" charset="0"/>
              <a:buChar char="•"/>
            </a:pPr>
            <a:r>
              <a:rPr lang="en-US" dirty="0"/>
              <a:t>Outreach to families, youth, community members, providers, schools, employers, agencies, and other stakeholders</a:t>
            </a:r>
          </a:p>
          <a:p>
            <a:pPr marL="457200" indent="-457200">
              <a:buFont typeface="Arial" panose="020B0604020202020204" pitchFamily="34" charset="0"/>
              <a:buChar char="•"/>
            </a:pPr>
            <a:r>
              <a:rPr lang="en-US" dirty="0"/>
              <a:t>Engage employers in partnership with organizations</a:t>
            </a:r>
          </a:p>
          <a:p>
            <a:pPr marL="457200" indent="-457200">
              <a:buFont typeface="Arial" panose="020B0604020202020204" pitchFamily="34" charset="0"/>
              <a:buChar char="•"/>
            </a:pPr>
            <a:r>
              <a:rPr lang="en-US" dirty="0"/>
              <a:t>Solicit feedback from all stakeholders (focus groups &amp; surveys)</a:t>
            </a:r>
          </a:p>
          <a:p>
            <a:pPr marL="457200" indent="-457200">
              <a:buFont typeface="Arial" panose="020B0604020202020204" pitchFamily="34" charset="0"/>
              <a:buChar char="•"/>
            </a:pPr>
            <a:r>
              <a:rPr lang="en-US" dirty="0"/>
              <a:t>Statewide leadership and coordination</a:t>
            </a:r>
          </a:p>
          <a:p>
            <a:pPr marL="457200" indent="-457200">
              <a:buFont typeface="Arial" panose="020B0604020202020204" pitchFamily="34" charset="0"/>
              <a:buChar char="•"/>
            </a:pPr>
            <a:r>
              <a:rPr lang="en-US" dirty="0"/>
              <a:t>Maintain the AZ Employment First website</a:t>
            </a:r>
          </a:p>
          <a:p>
            <a:endParaRPr lang="en-US" dirty="0"/>
          </a:p>
        </p:txBody>
      </p:sp>
      <p:sp>
        <p:nvSpPr>
          <p:cNvPr id="4" name="Slide Number Placeholder 3">
            <a:extLst>
              <a:ext uri="{FF2B5EF4-FFF2-40B4-BE49-F238E27FC236}">
                <a16:creationId xmlns:a16="http://schemas.microsoft.com/office/drawing/2014/main" id="{89D1DE54-DCB6-A26E-5D7D-AE181675738C}"/>
              </a:ext>
            </a:extLst>
          </p:cNvPr>
          <p:cNvSpPr>
            <a:spLocks noGrp="1"/>
          </p:cNvSpPr>
          <p:nvPr>
            <p:ph type="sldNum" sz="quarter" idx="5"/>
          </p:nvPr>
        </p:nvSpPr>
        <p:spPr/>
        <p:txBody>
          <a:bodyPr/>
          <a:lstStyle/>
          <a:p>
            <a:fld id="{1908B85C-7C7F-4981-9777-4F5C092258CC}" type="slidenum">
              <a:rPr lang="en-US" smtClean="0"/>
              <a:t>6</a:t>
            </a:fld>
            <a:endParaRPr lang="en-US"/>
          </a:p>
        </p:txBody>
      </p:sp>
    </p:spTree>
    <p:extLst>
      <p:ext uri="{BB962C8B-B14F-4D97-AF65-F5344CB8AC3E}">
        <p14:creationId xmlns:p14="http://schemas.microsoft.com/office/powerpoint/2010/main" val="370712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64092-1A31-3F1C-D8DF-A66A0DF0E1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34F684-5AA0-85BA-D9F1-B50A2FD0F5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D80D17-6443-8403-6243-613A83445FEE}"/>
              </a:ext>
            </a:extLst>
          </p:cNvPr>
          <p:cNvSpPr>
            <a:spLocks noGrp="1"/>
          </p:cNvSpPr>
          <p:nvPr>
            <p:ph type="body" idx="1"/>
          </p:nvPr>
        </p:nvSpPr>
        <p:spPr/>
        <p:txBody>
          <a:bodyPr/>
          <a:lstStyle/>
          <a:p>
            <a:r>
              <a:rPr lang="en-US" dirty="0"/>
              <a:t>Provide feedback and offer your insights to shape the ongoing work of the Employment First Initiative in Arizona. </a:t>
            </a:r>
          </a:p>
          <a:p>
            <a:r>
              <a:rPr lang="en-US" dirty="0"/>
              <a:t>This is a conversation without shame or blame.	</a:t>
            </a:r>
          </a:p>
          <a:p>
            <a:r>
              <a:rPr lang="en-US" dirty="0"/>
              <a:t>We are not here to judge – we are here to listen.</a:t>
            </a:r>
          </a:p>
        </p:txBody>
      </p:sp>
      <p:sp>
        <p:nvSpPr>
          <p:cNvPr id="4" name="Slide Number Placeholder 3">
            <a:extLst>
              <a:ext uri="{FF2B5EF4-FFF2-40B4-BE49-F238E27FC236}">
                <a16:creationId xmlns:a16="http://schemas.microsoft.com/office/drawing/2014/main" id="{6F25D17A-91FC-2E9A-807A-7ABA943733C9}"/>
              </a:ext>
            </a:extLst>
          </p:cNvPr>
          <p:cNvSpPr>
            <a:spLocks noGrp="1"/>
          </p:cNvSpPr>
          <p:nvPr>
            <p:ph type="sldNum" sz="quarter" idx="5"/>
          </p:nvPr>
        </p:nvSpPr>
        <p:spPr/>
        <p:txBody>
          <a:bodyPr/>
          <a:lstStyle/>
          <a:p>
            <a:fld id="{1908B85C-7C7F-4981-9777-4F5C092258CC}" type="slidenum">
              <a:rPr lang="en-US" smtClean="0"/>
              <a:t>7</a:t>
            </a:fld>
            <a:endParaRPr lang="en-US"/>
          </a:p>
        </p:txBody>
      </p:sp>
    </p:spTree>
    <p:extLst>
      <p:ext uri="{BB962C8B-B14F-4D97-AF65-F5344CB8AC3E}">
        <p14:creationId xmlns:p14="http://schemas.microsoft.com/office/powerpoint/2010/main" val="868194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DDD533-37FD-3E65-3955-1F1B7628EC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B1DCD2-8521-9CEC-501D-6ED77B99CF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D9B80C-4D11-0540-FCE3-4FB3BF5C99A3}"/>
              </a:ext>
            </a:extLst>
          </p:cNvPr>
          <p:cNvSpPr>
            <a:spLocks noGrp="1"/>
          </p:cNvSpPr>
          <p:nvPr>
            <p:ph type="body" idx="1"/>
          </p:nvPr>
        </p:nvSpPr>
        <p:spPr/>
        <p:txBody>
          <a:bodyPr/>
          <a:lstStyle/>
          <a:p>
            <a:r>
              <a:rPr lang="en-US" dirty="0"/>
              <a:t>Explain how to use </a:t>
            </a:r>
            <a:r>
              <a:rPr lang="en-US" dirty="0" err="1"/>
              <a:t>Menti</a:t>
            </a:r>
            <a:r>
              <a:rPr lang="en-US" dirty="0"/>
              <a:t> if needed. Open for 2 minutes.</a:t>
            </a:r>
          </a:p>
        </p:txBody>
      </p:sp>
      <p:sp>
        <p:nvSpPr>
          <p:cNvPr id="4" name="Slide Number Placeholder 3">
            <a:extLst>
              <a:ext uri="{FF2B5EF4-FFF2-40B4-BE49-F238E27FC236}">
                <a16:creationId xmlns:a16="http://schemas.microsoft.com/office/drawing/2014/main" id="{666238B9-A8AF-61F9-7038-E963E9F47013}"/>
              </a:ext>
            </a:extLst>
          </p:cNvPr>
          <p:cNvSpPr>
            <a:spLocks noGrp="1"/>
          </p:cNvSpPr>
          <p:nvPr>
            <p:ph type="sldNum" sz="quarter" idx="5"/>
          </p:nvPr>
        </p:nvSpPr>
        <p:spPr/>
        <p:txBody>
          <a:bodyPr/>
          <a:lstStyle/>
          <a:p>
            <a:fld id="{1908B85C-7C7F-4981-9777-4F5C092258CC}" type="slidenum">
              <a:rPr lang="en-US" smtClean="0"/>
              <a:t>8</a:t>
            </a:fld>
            <a:endParaRPr lang="en-US"/>
          </a:p>
        </p:txBody>
      </p:sp>
    </p:spTree>
    <p:extLst>
      <p:ext uri="{BB962C8B-B14F-4D97-AF65-F5344CB8AC3E}">
        <p14:creationId xmlns:p14="http://schemas.microsoft.com/office/powerpoint/2010/main" val="1973549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9D0B6-D8B0-CE66-56C7-F19395D8AB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BF72A5-1764-AF81-2728-8EE0C93C7E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18DE08-D71D-AB3F-9273-F6FBF8BCDD98}"/>
              </a:ext>
            </a:extLst>
          </p:cNvPr>
          <p:cNvSpPr>
            <a:spLocks noGrp="1"/>
          </p:cNvSpPr>
          <p:nvPr>
            <p:ph type="body" idx="1"/>
          </p:nvPr>
        </p:nvSpPr>
        <p:spPr/>
        <p:txBody>
          <a:bodyPr/>
          <a:lstStyle/>
          <a:p>
            <a:r>
              <a:rPr lang="en-US" sz="1200" kern="1200" dirty="0">
                <a:solidFill>
                  <a:schemeClr val="tx1"/>
                </a:solidFill>
                <a:effectLst/>
                <a:latin typeface="+mn-lt"/>
                <a:ea typeface="+mn-ea"/>
                <a:cs typeface="+mn-cs"/>
              </a:rPr>
              <a:t>Use 2–3 person breakout rooms and have each group report back </a:t>
            </a:r>
          </a:p>
          <a:p>
            <a:endParaRPr lang="en-US" dirty="0"/>
          </a:p>
        </p:txBody>
      </p:sp>
      <p:sp>
        <p:nvSpPr>
          <p:cNvPr id="4" name="Slide Number Placeholder 3">
            <a:extLst>
              <a:ext uri="{FF2B5EF4-FFF2-40B4-BE49-F238E27FC236}">
                <a16:creationId xmlns:a16="http://schemas.microsoft.com/office/drawing/2014/main" id="{2D023316-1B35-D0FD-6F9D-962438C4805B}"/>
              </a:ext>
            </a:extLst>
          </p:cNvPr>
          <p:cNvSpPr>
            <a:spLocks noGrp="1"/>
          </p:cNvSpPr>
          <p:nvPr>
            <p:ph type="sldNum" sz="quarter" idx="5"/>
          </p:nvPr>
        </p:nvSpPr>
        <p:spPr/>
        <p:txBody>
          <a:bodyPr/>
          <a:lstStyle/>
          <a:p>
            <a:fld id="{1908B85C-7C7F-4981-9777-4F5C092258CC}" type="slidenum">
              <a:rPr lang="en-US" smtClean="0"/>
              <a:t>9</a:t>
            </a:fld>
            <a:endParaRPr lang="en-US"/>
          </a:p>
        </p:txBody>
      </p:sp>
    </p:spTree>
    <p:extLst>
      <p:ext uri="{BB962C8B-B14F-4D97-AF65-F5344CB8AC3E}">
        <p14:creationId xmlns:p14="http://schemas.microsoft.com/office/powerpoint/2010/main" val="23475947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instagram.com/uazsonorancenter" TargetMode="External"/><Relationship Id="rId7" Type="http://schemas.openxmlformats.org/officeDocument/2006/relationships/hyperlink" Target="https://twitter.com/Sonoran_UCEDD" TargetMode="External"/><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hyperlink" Target="https://www.youtube.com/@uazsonorancenter" TargetMode="External"/><Relationship Id="rId5" Type="http://schemas.openxmlformats.org/officeDocument/2006/relationships/hyperlink" Target="https://www.facebook.com/UAZSonoran.Center/" TargetMode="External"/><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hyperlink" Target="https://www.linkedin.com/company/uazsonoran-center/" TargetMode="Externa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C234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649F7-7D3E-5904-43DD-927E402E60C8}"/>
              </a:ext>
            </a:extLst>
          </p:cNvPr>
          <p:cNvSpPr>
            <a:spLocks noGrp="1"/>
          </p:cNvSpPr>
          <p:nvPr>
            <p:ph type="ctrTitle"/>
          </p:nvPr>
        </p:nvSpPr>
        <p:spPr>
          <a:xfrm>
            <a:off x="1524000" y="1122363"/>
            <a:ext cx="9144000" cy="2387600"/>
          </a:xfrm>
        </p:spPr>
        <p:txBody>
          <a:bodyPr anchor="b">
            <a:normAutofit/>
          </a:bodyPr>
          <a:lstStyle>
            <a:lvl1pPr algn="ctr">
              <a:defRPr sz="66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F093D80-69E4-EC56-A002-10E7826C4DDD}"/>
              </a:ext>
            </a:extLst>
          </p:cNvPr>
          <p:cNvSpPr>
            <a:spLocks noGrp="1"/>
          </p:cNvSpPr>
          <p:nvPr>
            <p:ph type="subTitle" idx="1"/>
          </p:nvPr>
        </p:nvSpPr>
        <p:spPr>
          <a:xfrm>
            <a:off x="1524000" y="3602038"/>
            <a:ext cx="9144000" cy="1655762"/>
          </a:xfrm>
          <a:prstGeom prst="rect">
            <a:avLst/>
          </a:prstGeom>
        </p:spPr>
        <p:txBody>
          <a:bodyPr>
            <a:normAutofit/>
          </a:bodyPr>
          <a:lstStyle>
            <a:lvl1pPr marL="0" indent="0" algn="ctr">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descr="University of Arizona Sonoran Center for Excellence in Disabilities Block A logo">
            <a:extLst>
              <a:ext uri="{FF2B5EF4-FFF2-40B4-BE49-F238E27FC236}">
                <a16:creationId xmlns:a16="http://schemas.microsoft.com/office/drawing/2014/main" id="{5DB07FDE-0C0F-A89D-DF58-34E934DBFF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26000" y="465843"/>
            <a:ext cx="2540000" cy="564445"/>
          </a:xfrm>
          <a:prstGeom prst="rect">
            <a:avLst/>
          </a:prstGeom>
        </p:spPr>
      </p:pic>
    </p:spTree>
    <p:extLst>
      <p:ext uri="{BB962C8B-B14F-4D97-AF65-F5344CB8AC3E}">
        <p14:creationId xmlns:p14="http://schemas.microsoft.com/office/powerpoint/2010/main" val="186892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_Arizona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42D2-B9E8-79AA-D43C-5D5769D4941B}"/>
              </a:ext>
            </a:extLst>
          </p:cNvPr>
          <p:cNvSpPr>
            <a:spLocks noGrp="1"/>
          </p:cNvSpPr>
          <p:nvPr>
            <p:ph type="title"/>
          </p:nvPr>
        </p:nvSpPr>
        <p:spPr>
          <a:xfrm>
            <a:off x="838200" y="2235488"/>
            <a:ext cx="10515600" cy="1325563"/>
          </a:xfrm>
        </p:spPr>
        <p:txBody>
          <a:bodyPr/>
          <a:lstStyle>
            <a:lvl1pPr algn="ctr">
              <a:defRPr/>
            </a:lvl1pPr>
          </a:lstStyle>
          <a:p>
            <a:r>
              <a:rPr lang="en-US" dirty="0"/>
              <a:t>Click to edit Master title style</a:t>
            </a:r>
          </a:p>
        </p:txBody>
      </p:sp>
      <p:pic>
        <p:nvPicPr>
          <p:cNvPr id="3" name="Picture 2" descr="University of Arizona Sonoran Center for Excellence in Disabilities Block A logo">
            <a:extLst>
              <a:ext uri="{FF2B5EF4-FFF2-40B4-BE49-F238E27FC236}">
                <a16:creationId xmlns:a16="http://schemas.microsoft.com/office/drawing/2014/main" id="{BC6E4686-B0C9-1FAF-3A1E-10FEA4943C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800" y="6115756"/>
            <a:ext cx="2540000" cy="564445"/>
          </a:xfrm>
          <a:prstGeom prst="rect">
            <a:avLst/>
          </a:prstGeom>
        </p:spPr>
      </p:pic>
    </p:spTree>
    <p:extLst>
      <p:ext uri="{BB962C8B-B14F-4D97-AF65-F5344CB8AC3E}">
        <p14:creationId xmlns:p14="http://schemas.microsoft.com/office/powerpoint/2010/main" val="54258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_coolgray">
    <p:bg>
      <p:bgPr>
        <a:solidFill>
          <a:srgbClr val="E2E9E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42D2-B9E8-79AA-D43C-5D5769D4941B}"/>
              </a:ext>
            </a:extLst>
          </p:cNvPr>
          <p:cNvSpPr>
            <a:spLocks noGrp="1"/>
          </p:cNvSpPr>
          <p:nvPr>
            <p:ph type="title"/>
          </p:nvPr>
        </p:nvSpPr>
        <p:spPr>
          <a:xfrm>
            <a:off x="838200" y="2235488"/>
            <a:ext cx="10515600" cy="1325563"/>
          </a:xfrm>
        </p:spPr>
        <p:txBody>
          <a:bodyPr/>
          <a:lstStyle>
            <a:lvl1pPr algn="ctr">
              <a:defRPr>
                <a:solidFill>
                  <a:srgbClr val="001C48"/>
                </a:solidFill>
              </a:defRPr>
            </a:lvl1pPr>
          </a:lstStyle>
          <a:p>
            <a:r>
              <a:rPr lang="en-US" dirty="0"/>
              <a:t>Click to edit Master title style</a:t>
            </a:r>
          </a:p>
        </p:txBody>
      </p:sp>
      <p:pic>
        <p:nvPicPr>
          <p:cNvPr id="4" name="Picture 3" descr="University of Arizona Sonoran Center for Excellence in Disabilities Block A logo">
            <a:extLst>
              <a:ext uri="{FF2B5EF4-FFF2-40B4-BE49-F238E27FC236}">
                <a16:creationId xmlns:a16="http://schemas.microsoft.com/office/drawing/2014/main" id="{24D95D28-FF81-6E95-0492-45FD45460C9B}"/>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Tree>
    <p:extLst>
      <p:ext uri="{BB962C8B-B14F-4D97-AF65-F5344CB8AC3E}">
        <p14:creationId xmlns:p14="http://schemas.microsoft.com/office/powerpoint/2010/main" val="30456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_warmgray">
    <p:bg>
      <p:bgPr>
        <a:solidFill>
          <a:srgbClr val="F4EDE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42D2-B9E8-79AA-D43C-5D5769D4941B}"/>
              </a:ext>
            </a:extLst>
          </p:cNvPr>
          <p:cNvSpPr>
            <a:spLocks noGrp="1"/>
          </p:cNvSpPr>
          <p:nvPr>
            <p:ph type="title"/>
          </p:nvPr>
        </p:nvSpPr>
        <p:spPr>
          <a:xfrm>
            <a:off x="838200" y="2235488"/>
            <a:ext cx="10515600" cy="1325563"/>
          </a:xfrm>
        </p:spPr>
        <p:txBody>
          <a:bodyPr/>
          <a:lstStyle>
            <a:lvl1pPr algn="ctr">
              <a:defRPr>
                <a:solidFill>
                  <a:schemeClr val="tx1"/>
                </a:solidFill>
              </a:defRPr>
            </a:lvl1pPr>
          </a:lstStyle>
          <a:p>
            <a:r>
              <a:rPr lang="en-US" dirty="0"/>
              <a:t>Click to edit Master title style</a:t>
            </a:r>
          </a:p>
        </p:txBody>
      </p:sp>
      <p:pic>
        <p:nvPicPr>
          <p:cNvPr id="4" name="Picture 3" descr="A black background with blue text&#10;&#10;Description automatically generated">
            <a:extLst>
              <a:ext uri="{FF2B5EF4-FFF2-40B4-BE49-F238E27FC236}">
                <a16:creationId xmlns:a16="http://schemas.microsoft.com/office/drawing/2014/main" id="{24D95D28-FF81-6E95-0492-45FD45460C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Tree>
    <p:extLst>
      <p:ext uri="{BB962C8B-B14F-4D97-AF65-F5344CB8AC3E}">
        <p14:creationId xmlns:p14="http://schemas.microsoft.com/office/powerpoint/2010/main" val="1366584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62F2B-E61F-A5C7-FF3D-275295FCBD8C}"/>
              </a:ext>
            </a:extLst>
          </p:cNvPr>
          <p:cNvSpPr>
            <a:spLocks noGrp="1"/>
          </p:cNvSpPr>
          <p:nvPr>
            <p:ph type="title"/>
          </p:nvPr>
        </p:nvSpPr>
        <p:spPr>
          <a:xfrm>
            <a:off x="839788" y="457200"/>
            <a:ext cx="3932237" cy="1600200"/>
          </a:xfrm>
        </p:spPr>
        <p:txBody>
          <a:bodyPr anchor="b">
            <a:normAutofit/>
          </a:bodyPr>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10F719F5-D17F-8598-BF24-8C54341DBB5F}"/>
              </a:ext>
            </a:extLst>
          </p:cNvPr>
          <p:cNvSpPr>
            <a:spLocks noGrp="1"/>
          </p:cNvSpPr>
          <p:nvPr>
            <p:ph type="body" sz="half" idx="2"/>
          </p:nvPr>
        </p:nvSpPr>
        <p:spPr>
          <a:xfrm>
            <a:off x="839788" y="2057400"/>
            <a:ext cx="3932237" cy="3811588"/>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Picture Placeholder 2">
            <a:extLst>
              <a:ext uri="{FF2B5EF4-FFF2-40B4-BE49-F238E27FC236}">
                <a16:creationId xmlns:a16="http://schemas.microsoft.com/office/drawing/2014/main" id="{7889B1F0-B113-89BE-48E9-7D97B4168427}"/>
              </a:ext>
            </a:extLst>
          </p:cNvPr>
          <p:cNvSpPr>
            <a:spLocks noGrp="1"/>
          </p:cNvSpPr>
          <p:nvPr>
            <p:ph type="pic" idx="1"/>
          </p:nvPr>
        </p:nvSpPr>
        <p:spPr>
          <a:xfrm>
            <a:off x="5183188" y="457201"/>
            <a:ext cx="6172200"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5" name="Picture 4" descr="University of Arizona Sonoran Center for Excellence in Disabilities Block A logo">
            <a:extLst>
              <a:ext uri="{FF2B5EF4-FFF2-40B4-BE49-F238E27FC236}">
                <a16:creationId xmlns:a16="http://schemas.microsoft.com/office/drawing/2014/main" id="{9D05C047-86CA-2397-D6D8-7CE83EC010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800" y="6115756"/>
            <a:ext cx="2540000" cy="564445"/>
          </a:xfrm>
          <a:prstGeom prst="rect">
            <a:avLst/>
          </a:prstGeom>
        </p:spPr>
      </p:pic>
    </p:spTree>
    <p:extLst>
      <p:ext uri="{BB962C8B-B14F-4D97-AF65-F5344CB8AC3E}">
        <p14:creationId xmlns:p14="http://schemas.microsoft.com/office/powerpoint/2010/main" val="3001875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layout1">
    <p:spTree>
      <p:nvGrpSpPr>
        <p:cNvPr id="1" name=""/>
        <p:cNvGrpSpPr/>
        <p:nvPr/>
      </p:nvGrpSpPr>
      <p:grpSpPr>
        <a:xfrm>
          <a:off x="0" y="0"/>
          <a:ext cx="0" cy="0"/>
          <a:chOff x="0" y="0"/>
          <a:chExt cx="0" cy="0"/>
        </a:xfrm>
      </p:grpSpPr>
      <p:sp>
        <p:nvSpPr>
          <p:cNvPr id="5" name="object 2">
            <a:extLst>
              <a:ext uri="{FF2B5EF4-FFF2-40B4-BE49-F238E27FC236}">
                <a16:creationId xmlns:a16="http://schemas.microsoft.com/office/drawing/2014/main" id="{8489D8B0-91B2-1B41-8276-AE35CA7D0195}"/>
              </a:ext>
              <a:ext uri="{C183D7F6-B498-43B3-948B-1728B52AA6E4}">
                <adec:decorative xmlns:adec="http://schemas.microsoft.com/office/drawing/2017/decorative" val="1"/>
              </a:ext>
            </a:extLst>
          </p:cNvPr>
          <p:cNvSpPr/>
          <p:nvPr/>
        </p:nvSpPr>
        <p:spPr>
          <a:xfrm>
            <a:off x="5571306" y="0"/>
            <a:ext cx="6620933" cy="6858000"/>
          </a:xfrm>
          <a:custGeom>
            <a:avLst/>
            <a:gdLst/>
            <a:ahLst/>
            <a:cxnLst/>
            <a:rect l="l" t="t" r="r" b="b"/>
            <a:pathLst>
              <a:path w="9931400" h="10287000">
                <a:moveTo>
                  <a:pt x="0" y="10286999"/>
                </a:moveTo>
                <a:lnTo>
                  <a:pt x="9931040" y="10286999"/>
                </a:lnTo>
                <a:lnTo>
                  <a:pt x="9931040" y="0"/>
                </a:lnTo>
                <a:lnTo>
                  <a:pt x="0" y="0"/>
                </a:lnTo>
                <a:lnTo>
                  <a:pt x="0" y="10286999"/>
                </a:lnTo>
                <a:close/>
              </a:path>
            </a:pathLst>
          </a:custGeom>
          <a:solidFill>
            <a:srgbClr val="0C234A"/>
          </a:solidFill>
        </p:spPr>
        <p:txBody>
          <a:bodyPr wrap="square" lIns="0" tIns="0" rIns="0" bIns="0" rtlCol="0"/>
          <a:lstStyle/>
          <a:p>
            <a:endParaRPr sz="1200"/>
          </a:p>
        </p:txBody>
      </p:sp>
      <p:sp>
        <p:nvSpPr>
          <p:cNvPr id="6" name="object 5">
            <a:extLst>
              <a:ext uri="{FF2B5EF4-FFF2-40B4-BE49-F238E27FC236}">
                <a16:creationId xmlns:a16="http://schemas.microsoft.com/office/drawing/2014/main" id="{8654DC64-9691-474A-9C55-DF8F3E492AE5}"/>
              </a:ext>
              <a:ext uri="{C183D7F6-B498-43B3-948B-1728B52AA6E4}">
                <adec:decorative xmlns:adec="http://schemas.microsoft.com/office/drawing/2017/decorative" val="1"/>
              </a:ext>
            </a:extLst>
          </p:cNvPr>
          <p:cNvSpPr/>
          <p:nvPr/>
        </p:nvSpPr>
        <p:spPr>
          <a:xfrm>
            <a:off x="0" y="0"/>
            <a:ext cx="5571489" cy="6858000"/>
          </a:xfrm>
          <a:custGeom>
            <a:avLst/>
            <a:gdLst/>
            <a:ahLst/>
            <a:cxnLst/>
            <a:rect l="l" t="t" r="r" b="b"/>
            <a:pathLst>
              <a:path w="8357234" h="10287000">
                <a:moveTo>
                  <a:pt x="0" y="10286998"/>
                </a:moveTo>
                <a:lnTo>
                  <a:pt x="0" y="0"/>
                </a:lnTo>
                <a:lnTo>
                  <a:pt x="8356958" y="0"/>
                </a:lnTo>
                <a:lnTo>
                  <a:pt x="8356958" y="10286998"/>
                </a:lnTo>
                <a:lnTo>
                  <a:pt x="0" y="10286998"/>
                </a:lnTo>
                <a:close/>
              </a:path>
            </a:pathLst>
          </a:custGeom>
          <a:solidFill>
            <a:srgbClr val="1D5287"/>
          </a:solidFill>
        </p:spPr>
        <p:txBody>
          <a:bodyPr wrap="square" lIns="0" tIns="0" rIns="0" bIns="0" rtlCol="0"/>
          <a:lstStyle/>
          <a:p>
            <a:endParaRPr sz="1200"/>
          </a:p>
        </p:txBody>
      </p:sp>
      <p:pic>
        <p:nvPicPr>
          <p:cNvPr id="4" name="Picture 3">
            <a:extLst>
              <a:ext uri="{FF2B5EF4-FFF2-40B4-BE49-F238E27FC236}">
                <a16:creationId xmlns:a16="http://schemas.microsoft.com/office/drawing/2014/main" id="{6FC7533A-301F-C943-893E-9C2835327EE9}"/>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1053" y="6168390"/>
            <a:ext cx="1308507" cy="308610"/>
          </a:xfrm>
          <a:prstGeom prst="rect">
            <a:avLst/>
          </a:prstGeom>
        </p:spPr>
      </p:pic>
      <p:sp>
        <p:nvSpPr>
          <p:cNvPr id="7" name="object 2">
            <a:extLst>
              <a:ext uri="{FF2B5EF4-FFF2-40B4-BE49-F238E27FC236}">
                <a16:creationId xmlns:a16="http://schemas.microsoft.com/office/drawing/2014/main" id="{6DC7E334-2DE0-4240-9F90-99E7A2F669D9}"/>
              </a:ext>
              <a:ext uri="{C183D7F6-B498-43B3-948B-1728B52AA6E4}">
                <adec:decorative xmlns:adec="http://schemas.microsoft.com/office/drawing/2017/decorative" val="1"/>
              </a:ext>
            </a:extLst>
          </p:cNvPr>
          <p:cNvSpPr/>
          <p:nvPr userDrawn="1"/>
        </p:nvSpPr>
        <p:spPr>
          <a:xfrm>
            <a:off x="5571306" y="0"/>
            <a:ext cx="6620933" cy="6858000"/>
          </a:xfrm>
          <a:custGeom>
            <a:avLst/>
            <a:gdLst/>
            <a:ahLst/>
            <a:cxnLst/>
            <a:rect l="l" t="t" r="r" b="b"/>
            <a:pathLst>
              <a:path w="9931400" h="10287000">
                <a:moveTo>
                  <a:pt x="0" y="10286999"/>
                </a:moveTo>
                <a:lnTo>
                  <a:pt x="9931040" y="10286999"/>
                </a:lnTo>
                <a:lnTo>
                  <a:pt x="9931040" y="0"/>
                </a:lnTo>
                <a:lnTo>
                  <a:pt x="0" y="0"/>
                </a:lnTo>
                <a:lnTo>
                  <a:pt x="0" y="10286999"/>
                </a:lnTo>
                <a:close/>
              </a:path>
            </a:pathLst>
          </a:custGeom>
          <a:solidFill>
            <a:srgbClr val="0C234A"/>
          </a:solidFill>
        </p:spPr>
        <p:txBody>
          <a:bodyPr wrap="square" lIns="0" tIns="0" rIns="0" bIns="0" rtlCol="0"/>
          <a:lstStyle/>
          <a:p>
            <a:endParaRPr sz="1200"/>
          </a:p>
        </p:txBody>
      </p:sp>
      <p:sp>
        <p:nvSpPr>
          <p:cNvPr id="8" name="object 5">
            <a:extLst>
              <a:ext uri="{FF2B5EF4-FFF2-40B4-BE49-F238E27FC236}">
                <a16:creationId xmlns:a16="http://schemas.microsoft.com/office/drawing/2014/main" id="{2476AAEC-C989-E94D-8930-F17A05A8F654}"/>
              </a:ext>
              <a:ext uri="{C183D7F6-B498-43B3-948B-1728B52AA6E4}">
                <adec:decorative xmlns:adec="http://schemas.microsoft.com/office/drawing/2017/decorative" val="1"/>
              </a:ext>
            </a:extLst>
          </p:cNvPr>
          <p:cNvSpPr/>
          <p:nvPr userDrawn="1"/>
        </p:nvSpPr>
        <p:spPr>
          <a:xfrm>
            <a:off x="0" y="0"/>
            <a:ext cx="5571489" cy="6858000"/>
          </a:xfrm>
          <a:custGeom>
            <a:avLst/>
            <a:gdLst/>
            <a:ahLst/>
            <a:cxnLst/>
            <a:rect l="l" t="t" r="r" b="b"/>
            <a:pathLst>
              <a:path w="8357234" h="10287000">
                <a:moveTo>
                  <a:pt x="0" y="10286998"/>
                </a:moveTo>
                <a:lnTo>
                  <a:pt x="0" y="0"/>
                </a:lnTo>
                <a:lnTo>
                  <a:pt x="8356958" y="0"/>
                </a:lnTo>
                <a:lnTo>
                  <a:pt x="8356958" y="10286998"/>
                </a:lnTo>
                <a:lnTo>
                  <a:pt x="0" y="10286998"/>
                </a:lnTo>
                <a:close/>
              </a:path>
            </a:pathLst>
          </a:custGeom>
          <a:solidFill>
            <a:srgbClr val="1D5287"/>
          </a:solidFill>
        </p:spPr>
        <p:txBody>
          <a:bodyPr wrap="square" lIns="0" tIns="0" rIns="0" bIns="0" rtlCol="0"/>
          <a:lstStyle/>
          <a:p>
            <a:endParaRPr sz="1200"/>
          </a:p>
        </p:txBody>
      </p:sp>
      <p:sp>
        <p:nvSpPr>
          <p:cNvPr id="3" name="Title 1">
            <a:extLst>
              <a:ext uri="{FF2B5EF4-FFF2-40B4-BE49-F238E27FC236}">
                <a16:creationId xmlns:a16="http://schemas.microsoft.com/office/drawing/2014/main" id="{5D00D7BA-92E0-4F37-9781-071958424BBE}"/>
              </a:ext>
            </a:extLst>
          </p:cNvPr>
          <p:cNvSpPr>
            <a:spLocks noGrp="1"/>
          </p:cNvSpPr>
          <p:nvPr>
            <p:ph type="title"/>
          </p:nvPr>
        </p:nvSpPr>
        <p:spPr>
          <a:xfrm>
            <a:off x="839788" y="457200"/>
            <a:ext cx="3932237" cy="1600200"/>
          </a:xfrm>
        </p:spPr>
        <p:txBody>
          <a:bodyPr anchor="b">
            <a:normAutofit/>
          </a:bodyPr>
          <a:lstStyle>
            <a:lvl1pPr>
              <a:defRPr sz="3200"/>
            </a:lvl1pPr>
          </a:lstStyle>
          <a:p>
            <a:r>
              <a:rPr lang="en-US" dirty="0"/>
              <a:t>Click to edit Master title style</a:t>
            </a:r>
          </a:p>
        </p:txBody>
      </p:sp>
      <p:sp>
        <p:nvSpPr>
          <p:cNvPr id="2" name="Text Placeholder 3">
            <a:extLst>
              <a:ext uri="{FF2B5EF4-FFF2-40B4-BE49-F238E27FC236}">
                <a16:creationId xmlns:a16="http://schemas.microsoft.com/office/drawing/2014/main" id="{96DDB9AD-9A71-277E-A6F9-172CA757E5EF}"/>
              </a:ext>
            </a:extLst>
          </p:cNvPr>
          <p:cNvSpPr>
            <a:spLocks noGrp="1"/>
          </p:cNvSpPr>
          <p:nvPr>
            <p:ph type="body" sz="half" idx="2"/>
          </p:nvPr>
        </p:nvSpPr>
        <p:spPr>
          <a:xfrm>
            <a:off x="839788" y="2057400"/>
            <a:ext cx="3932237" cy="3811588"/>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ext Placeholder 3">
            <a:extLst>
              <a:ext uri="{FF2B5EF4-FFF2-40B4-BE49-F238E27FC236}">
                <a16:creationId xmlns:a16="http://schemas.microsoft.com/office/drawing/2014/main" id="{1A6ED579-106C-00A1-1E08-A1B2BE8CCDC0}"/>
              </a:ext>
            </a:extLst>
          </p:cNvPr>
          <p:cNvSpPr>
            <a:spLocks noGrp="1"/>
          </p:cNvSpPr>
          <p:nvPr>
            <p:ph type="body" sz="half" idx="10"/>
          </p:nvPr>
        </p:nvSpPr>
        <p:spPr>
          <a:xfrm>
            <a:off x="6096000" y="457200"/>
            <a:ext cx="5571489" cy="5411788"/>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pic>
        <p:nvPicPr>
          <p:cNvPr id="10" name="Picture 9" descr="University of Arizona Sonoran Center for Excellence in Disabilities Block A logo">
            <a:extLst>
              <a:ext uri="{FF2B5EF4-FFF2-40B4-BE49-F238E27FC236}">
                <a16:creationId xmlns:a16="http://schemas.microsoft.com/office/drawing/2014/main" id="{85C93ECD-6E05-908D-DE14-582DA4BB9A2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448800" y="6115756"/>
            <a:ext cx="2540000" cy="564445"/>
          </a:xfrm>
          <a:prstGeom prst="rect">
            <a:avLst/>
          </a:prstGeom>
        </p:spPr>
      </p:pic>
    </p:spTree>
    <p:extLst>
      <p:ext uri="{BB962C8B-B14F-4D97-AF65-F5344CB8AC3E}">
        <p14:creationId xmlns:p14="http://schemas.microsoft.com/office/powerpoint/2010/main" val="943041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layout3">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9EC7F6FC-8C17-7944-97E1-591457593D14}"/>
              </a:ext>
              <a:ext uri="{C183D7F6-B498-43B3-948B-1728B52AA6E4}">
                <adec:decorative xmlns:adec="http://schemas.microsoft.com/office/drawing/2017/decorative" val="1"/>
              </a:ext>
            </a:extLst>
          </p:cNvPr>
          <p:cNvSpPr/>
          <p:nvPr userDrawn="1"/>
        </p:nvSpPr>
        <p:spPr>
          <a:xfrm>
            <a:off x="0" y="1"/>
            <a:ext cx="12192000" cy="6858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0C234A"/>
          </a:solidFill>
        </p:spPr>
        <p:txBody>
          <a:bodyPr wrap="square" lIns="0" tIns="0" rIns="0" bIns="0" rtlCol="0"/>
          <a:lstStyle/>
          <a:p>
            <a:endParaRPr sz="1200"/>
          </a:p>
        </p:txBody>
      </p:sp>
      <p:sp>
        <p:nvSpPr>
          <p:cNvPr id="10" name="Rectangle 9">
            <a:extLst>
              <a:ext uri="{FF2B5EF4-FFF2-40B4-BE49-F238E27FC236}">
                <a16:creationId xmlns:a16="http://schemas.microsoft.com/office/drawing/2014/main" id="{A73A0462-D5A9-7244-9A95-E7CFDFD19696}"/>
              </a:ext>
              <a:ext uri="{C183D7F6-B498-43B3-948B-1728B52AA6E4}">
                <adec:decorative xmlns:adec="http://schemas.microsoft.com/office/drawing/2017/decorative" val="1"/>
              </a:ext>
            </a:extLst>
          </p:cNvPr>
          <p:cNvSpPr/>
          <p:nvPr userDrawn="1"/>
        </p:nvSpPr>
        <p:spPr>
          <a:xfrm>
            <a:off x="0" y="1"/>
            <a:ext cx="5291243" cy="68579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endParaRPr lang="en-US" sz="1200"/>
          </a:p>
        </p:txBody>
      </p:sp>
      <p:sp>
        <p:nvSpPr>
          <p:cNvPr id="8" name="object 3">
            <a:extLst>
              <a:ext uri="{FF2B5EF4-FFF2-40B4-BE49-F238E27FC236}">
                <a16:creationId xmlns:a16="http://schemas.microsoft.com/office/drawing/2014/main" id="{5BCED2B4-9C62-1741-850A-BB0C9F2FF04B}"/>
              </a:ext>
              <a:ext uri="{C183D7F6-B498-43B3-948B-1728B52AA6E4}">
                <adec:decorative xmlns:adec="http://schemas.microsoft.com/office/drawing/2017/decorative" val="1"/>
              </a:ext>
            </a:extLst>
          </p:cNvPr>
          <p:cNvSpPr/>
          <p:nvPr userDrawn="1"/>
        </p:nvSpPr>
        <p:spPr>
          <a:xfrm>
            <a:off x="5291519" y="1"/>
            <a:ext cx="6900757" cy="3055197"/>
          </a:xfrm>
          <a:custGeom>
            <a:avLst/>
            <a:gdLst/>
            <a:ahLst/>
            <a:cxnLst/>
            <a:rect l="l" t="t" r="r" b="b"/>
            <a:pathLst>
              <a:path w="10351135" h="4582795">
                <a:moveTo>
                  <a:pt x="10350721" y="4582329"/>
                </a:moveTo>
                <a:lnTo>
                  <a:pt x="0" y="4582329"/>
                </a:lnTo>
                <a:lnTo>
                  <a:pt x="0" y="0"/>
                </a:lnTo>
                <a:lnTo>
                  <a:pt x="10350721" y="0"/>
                </a:lnTo>
                <a:lnTo>
                  <a:pt x="10350721" y="4582329"/>
                </a:lnTo>
                <a:close/>
              </a:path>
            </a:pathLst>
          </a:custGeom>
          <a:solidFill>
            <a:srgbClr val="1D5287"/>
          </a:solidFill>
        </p:spPr>
        <p:txBody>
          <a:bodyPr wrap="square" lIns="0" tIns="0" rIns="0" bIns="0" rtlCol="0"/>
          <a:lstStyle/>
          <a:p>
            <a:endParaRPr sz="1200"/>
          </a:p>
        </p:txBody>
      </p:sp>
      <p:sp>
        <p:nvSpPr>
          <p:cNvPr id="3" name="Title 1">
            <a:extLst>
              <a:ext uri="{FF2B5EF4-FFF2-40B4-BE49-F238E27FC236}">
                <a16:creationId xmlns:a16="http://schemas.microsoft.com/office/drawing/2014/main" id="{A7393A0A-3A23-A676-B07D-8657CE706CE4}"/>
              </a:ext>
            </a:extLst>
          </p:cNvPr>
          <p:cNvSpPr>
            <a:spLocks noGrp="1"/>
          </p:cNvSpPr>
          <p:nvPr>
            <p:ph type="title"/>
          </p:nvPr>
        </p:nvSpPr>
        <p:spPr>
          <a:xfrm>
            <a:off x="6293645" y="839586"/>
            <a:ext cx="4895286" cy="1600200"/>
          </a:xfrm>
        </p:spPr>
        <p:txBody>
          <a:bodyPr anchor="b">
            <a:normAutofit/>
          </a:bodyPr>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3BA67481-7D5A-8380-68E0-D7596D60BD21}"/>
              </a:ext>
            </a:extLst>
          </p:cNvPr>
          <p:cNvSpPr>
            <a:spLocks noGrp="1"/>
          </p:cNvSpPr>
          <p:nvPr>
            <p:ph type="body" sz="half" idx="2"/>
          </p:nvPr>
        </p:nvSpPr>
        <p:spPr>
          <a:xfrm>
            <a:off x="6293645" y="3344769"/>
            <a:ext cx="4895286" cy="248141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Picture Placeholder 2">
            <a:extLst>
              <a:ext uri="{FF2B5EF4-FFF2-40B4-BE49-F238E27FC236}">
                <a16:creationId xmlns:a16="http://schemas.microsoft.com/office/drawing/2014/main" id="{BEEDC8B6-BCA7-D21B-9A8A-3B9EE5353FDF}"/>
              </a:ext>
            </a:extLst>
          </p:cNvPr>
          <p:cNvSpPr>
            <a:spLocks noGrp="1"/>
          </p:cNvSpPr>
          <p:nvPr>
            <p:ph type="pic" idx="1"/>
          </p:nvPr>
        </p:nvSpPr>
        <p:spPr>
          <a:xfrm>
            <a:off x="-7342" y="-1"/>
            <a:ext cx="5297918"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2" name="Picture 1" descr="University of Arizona Sonoran Center for Excellence in Disabilities Block A logo">
            <a:extLst>
              <a:ext uri="{FF2B5EF4-FFF2-40B4-BE49-F238E27FC236}">
                <a16:creationId xmlns:a16="http://schemas.microsoft.com/office/drawing/2014/main" id="{F9B7FDA1-888B-2FA1-3D85-D90892623F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800" y="6115756"/>
            <a:ext cx="2540000" cy="564445"/>
          </a:xfrm>
          <a:prstGeom prst="rect">
            <a:avLst/>
          </a:prstGeom>
        </p:spPr>
      </p:pic>
    </p:spTree>
    <p:extLst>
      <p:ext uri="{BB962C8B-B14F-4D97-AF65-F5344CB8AC3E}">
        <p14:creationId xmlns:p14="http://schemas.microsoft.com/office/powerpoint/2010/main" val="3341330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Contact Slide">
    <p:bg>
      <p:bgPr>
        <a:solidFill>
          <a:srgbClr val="0C234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649F7-7D3E-5904-43DD-927E402E60C8}"/>
              </a:ext>
            </a:extLst>
          </p:cNvPr>
          <p:cNvSpPr>
            <a:spLocks noGrp="1"/>
          </p:cNvSpPr>
          <p:nvPr>
            <p:ph type="ctrTitle" hasCustomPrompt="1"/>
          </p:nvPr>
        </p:nvSpPr>
        <p:spPr>
          <a:xfrm>
            <a:off x="1524000" y="1122363"/>
            <a:ext cx="9144000" cy="1886844"/>
          </a:xfrm>
        </p:spPr>
        <p:txBody>
          <a:bodyPr anchor="b">
            <a:normAutofit/>
          </a:bodyPr>
          <a:lstStyle>
            <a:lvl1pPr algn="ctr">
              <a:defRPr sz="6600">
                <a:solidFill>
                  <a:schemeClr val="bg1"/>
                </a:solidFill>
              </a:defRPr>
            </a:lvl1pPr>
          </a:lstStyle>
          <a:p>
            <a:r>
              <a:rPr lang="en-US" dirty="0"/>
              <a:t>Contact</a:t>
            </a:r>
          </a:p>
        </p:txBody>
      </p:sp>
      <p:sp>
        <p:nvSpPr>
          <p:cNvPr id="3" name="Subtitle 2">
            <a:extLst>
              <a:ext uri="{FF2B5EF4-FFF2-40B4-BE49-F238E27FC236}">
                <a16:creationId xmlns:a16="http://schemas.microsoft.com/office/drawing/2014/main" id="{5F093D80-69E4-EC56-A002-10E7826C4DDD}"/>
              </a:ext>
            </a:extLst>
          </p:cNvPr>
          <p:cNvSpPr>
            <a:spLocks noGrp="1"/>
          </p:cNvSpPr>
          <p:nvPr>
            <p:ph type="subTitle" idx="1"/>
          </p:nvPr>
        </p:nvSpPr>
        <p:spPr>
          <a:xfrm>
            <a:off x="1524000" y="3037880"/>
            <a:ext cx="9144000" cy="1305717"/>
          </a:xfrm>
          <a:prstGeom prst="rect">
            <a:avLst/>
          </a:prstGeom>
        </p:spPr>
        <p:txBody>
          <a:bodyPr>
            <a:normAutofit/>
          </a:bodyPr>
          <a:lstStyle>
            <a:lvl1pPr marL="0" indent="0" algn="ctr">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descr="University of Arizona Sonoran Center for Excellence in Disabilities Block A logo">
            <a:extLst>
              <a:ext uri="{FF2B5EF4-FFF2-40B4-BE49-F238E27FC236}">
                <a16:creationId xmlns:a16="http://schemas.microsoft.com/office/drawing/2014/main" id="{5DB07FDE-0C0F-A89D-DF58-34E934DBFF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26000" y="465843"/>
            <a:ext cx="2540000" cy="564445"/>
          </a:xfrm>
          <a:prstGeom prst="rect">
            <a:avLst/>
          </a:prstGeom>
        </p:spPr>
      </p:pic>
      <p:sp>
        <p:nvSpPr>
          <p:cNvPr id="6" name="Rectangle 5">
            <a:extLst>
              <a:ext uri="{FF2B5EF4-FFF2-40B4-BE49-F238E27FC236}">
                <a16:creationId xmlns:a16="http://schemas.microsoft.com/office/drawing/2014/main" id="{BA6DE21D-EB52-BCC7-F421-825690F78FCD}"/>
              </a:ext>
              <a:ext uri="{C183D7F6-B498-43B3-948B-1728B52AA6E4}">
                <adec:decorative xmlns:adec="http://schemas.microsoft.com/office/drawing/2017/decorative" val="1"/>
              </a:ext>
            </a:extLst>
          </p:cNvPr>
          <p:cNvSpPr/>
          <p:nvPr userDrawn="1"/>
        </p:nvSpPr>
        <p:spPr>
          <a:xfrm>
            <a:off x="0" y="5202238"/>
            <a:ext cx="12192000" cy="16557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endParaRPr lang="en-US" sz="1200"/>
          </a:p>
        </p:txBody>
      </p:sp>
      <p:sp>
        <p:nvSpPr>
          <p:cNvPr id="5" name="Subtitle 2">
            <a:extLst>
              <a:ext uri="{FF2B5EF4-FFF2-40B4-BE49-F238E27FC236}">
                <a16:creationId xmlns:a16="http://schemas.microsoft.com/office/drawing/2014/main" id="{6F0FAA5A-6662-15FD-A483-180D66D83253}"/>
              </a:ext>
            </a:extLst>
          </p:cNvPr>
          <p:cNvSpPr txBox="1">
            <a:spLocks/>
          </p:cNvSpPr>
          <p:nvPr userDrawn="1"/>
        </p:nvSpPr>
        <p:spPr>
          <a:xfrm>
            <a:off x="1475349" y="5389847"/>
            <a:ext cx="9144000" cy="52052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36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400" u="none" dirty="0">
                <a:solidFill>
                  <a:srgbClr val="BC142B"/>
                </a:solidFill>
              </a:rPr>
              <a:t>sonorancenter.arizona.edu</a:t>
            </a:r>
          </a:p>
        </p:txBody>
      </p:sp>
      <p:pic>
        <p:nvPicPr>
          <p:cNvPr id="8" name="Picture 7" descr="A blue and black logo&#10;&#10;Description automatically generated">
            <a:hlinkClick r:id="rId3"/>
            <a:extLst>
              <a:ext uri="{FF2B5EF4-FFF2-40B4-BE49-F238E27FC236}">
                <a16:creationId xmlns:a16="http://schemas.microsoft.com/office/drawing/2014/main" id="{19C5239E-25F7-0FF6-07A3-9DBA5AF76D0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39847" y="5859772"/>
            <a:ext cx="752403" cy="752403"/>
          </a:xfrm>
          <a:prstGeom prst="rect">
            <a:avLst/>
          </a:prstGeom>
        </p:spPr>
      </p:pic>
      <p:pic>
        <p:nvPicPr>
          <p:cNvPr id="10" name="Picture 9" descr="A blue letter f on a black background&#10;&#10;Description automatically generated">
            <a:hlinkClick r:id="rId5"/>
            <a:extLst>
              <a:ext uri="{FF2B5EF4-FFF2-40B4-BE49-F238E27FC236}">
                <a16:creationId xmlns:a16="http://schemas.microsoft.com/office/drawing/2014/main" id="{63F5D9B0-360A-56D0-173B-07A2EB5558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981337" y="5888445"/>
            <a:ext cx="705180" cy="705180"/>
          </a:xfrm>
          <a:prstGeom prst="rect">
            <a:avLst/>
          </a:prstGeom>
        </p:spPr>
      </p:pic>
      <p:pic>
        <p:nvPicPr>
          <p:cNvPr id="12" name="Picture 11" descr="A blue x in a circle&#10;&#10;Description automatically generated">
            <a:hlinkClick r:id="rId7"/>
            <a:extLst>
              <a:ext uri="{FF2B5EF4-FFF2-40B4-BE49-F238E27FC236}">
                <a16:creationId xmlns:a16="http://schemas.microsoft.com/office/drawing/2014/main" id="{DF2EAF83-953F-2064-5952-BE0213021E4C}"/>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5553524" y="5846534"/>
            <a:ext cx="785181" cy="785181"/>
          </a:xfrm>
          <a:prstGeom prst="rect">
            <a:avLst/>
          </a:prstGeom>
        </p:spPr>
      </p:pic>
      <p:pic>
        <p:nvPicPr>
          <p:cNvPr id="14" name="Picture 13" descr="A blue square with white letters on it&#10;&#10;Description automatically generated">
            <a:hlinkClick r:id="rId9"/>
            <a:extLst>
              <a:ext uri="{FF2B5EF4-FFF2-40B4-BE49-F238E27FC236}">
                <a16:creationId xmlns:a16="http://schemas.microsoft.com/office/drawing/2014/main" id="{447938CD-9611-E2D9-78C1-C213F78B8C2B}"/>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6365215" y="5859772"/>
            <a:ext cx="733853" cy="733853"/>
          </a:xfrm>
          <a:prstGeom prst="rect">
            <a:avLst/>
          </a:prstGeom>
        </p:spPr>
      </p:pic>
      <p:pic>
        <p:nvPicPr>
          <p:cNvPr id="16" name="Picture 15" descr="A blue and black logo&#10;&#10;Description automatically generated">
            <a:hlinkClick r:id="rId11"/>
            <a:extLst>
              <a:ext uri="{FF2B5EF4-FFF2-40B4-BE49-F238E27FC236}">
                <a16:creationId xmlns:a16="http://schemas.microsoft.com/office/drawing/2014/main" id="{219629DA-1AB6-FEA7-2850-DA4A85D55C24}"/>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7108952" y="5835165"/>
            <a:ext cx="809544" cy="809544"/>
          </a:xfrm>
          <a:prstGeom prst="rect">
            <a:avLst/>
          </a:prstGeom>
        </p:spPr>
      </p:pic>
    </p:spTree>
    <p:extLst>
      <p:ext uri="{BB962C8B-B14F-4D97-AF65-F5344CB8AC3E}">
        <p14:creationId xmlns:p14="http://schemas.microsoft.com/office/powerpoint/2010/main" val="287303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University of Arizona Sonoran Center for Excellence in Disabilities Block A logo">
            <a:extLst>
              <a:ext uri="{FF2B5EF4-FFF2-40B4-BE49-F238E27FC236}">
                <a16:creationId xmlns:a16="http://schemas.microsoft.com/office/drawing/2014/main" id="{14B1A863-83D7-9AB3-EF25-7EE230F31E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Tree>
    <p:extLst>
      <p:ext uri="{BB962C8B-B14F-4D97-AF65-F5344CB8AC3E}">
        <p14:creationId xmlns:p14="http://schemas.microsoft.com/office/powerpoint/2010/main" val="1458487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Content_ArizonaBlu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University of Arizona Sonoran Center for Excellence in Disabilities Block A logo">
            <a:extLst>
              <a:ext uri="{FF2B5EF4-FFF2-40B4-BE49-F238E27FC236}">
                <a16:creationId xmlns:a16="http://schemas.microsoft.com/office/drawing/2014/main" id="{92D966D0-820E-1E31-2483-440805A9CD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
        <p:nvSpPr>
          <p:cNvPr id="3" name="object 8">
            <a:extLst>
              <a:ext uri="{FF2B5EF4-FFF2-40B4-BE49-F238E27FC236}">
                <a16:creationId xmlns:a16="http://schemas.microsoft.com/office/drawing/2014/main" id="{3734DBC9-DAC2-20D6-8E5C-F23DDC9EE9E5}"/>
              </a:ext>
              <a:ext uri="{C183D7F6-B498-43B3-948B-1728B52AA6E4}">
                <adec:decorative xmlns:adec="http://schemas.microsoft.com/office/drawing/2017/decorative" val="1"/>
              </a:ext>
            </a:extLst>
          </p:cNvPr>
          <p:cNvSpPr/>
          <p:nvPr userDrawn="1"/>
        </p:nvSpPr>
        <p:spPr>
          <a:xfrm>
            <a:off x="4199741" y="6446883"/>
            <a:ext cx="4089400" cy="411114"/>
          </a:xfrm>
          <a:custGeom>
            <a:avLst/>
            <a:gdLst/>
            <a:ahLst/>
            <a:cxnLst/>
            <a:rect l="l" t="t" r="r" b="b"/>
            <a:pathLst>
              <a:path w="16230600" h="28575">
                <a:moveTo>
                  <a:pt x="16230598" y="28574"/>
                </a:moveTo>
                <a:lnTo>
                  <a:pt x="0" y="28574"/>
                </a:lnTo>
                <a:lnTo>
                  <a:pt x="0" y="0"/>
                </a:lnTo>
                <a:lnTo>
                  <a:pt x="16230598" y="0"/>
                </a:lnTo>
                <a:lnTo>
                  <a:pt x="16230598" y="28574"/>
                </a:lnTo>
                <a:close/>
              </a:path>
            </a:pathLst>
          </a:custGeom>
          <a:solidFill>
            <a:srgbClr val="001C48"/>
          </a:solidFill>
        </p:spPr>
        <p:txBody>
          <a:bodyPr wrap="square" lIns="0" tIns="0" rIns="0" bIns="0" rtlCol="0"/>
          <a:lstStyle/>
          <a:p>
            <a:endParaRPr sz="1200"/>
          </a:p>
        </p:txBody>
      </p:sp>
    </p:spTree>
    <p:extLst>
      <p:ext uri="{BB962C8B-B14F-4D97-AF65-F5344CB8AC3E}">
        <p14:creationId xmlns:p14="http://schemas.microsoft.com/office/powerpoint/2010/main" val="163731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Content_Leaf">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University of Arizona Sonoran Center for Excellence in Disabilities Block A logo">
            <a:extLst>
              <a:ext uri="{FF2B5EF4-FFF2-40B4-BE49-F238E27FC236}">
                <a16:creationId xmlns:a16="http://schemas.microsoft.com/office/drawing/2014/main" id="{92D966D0-820E-1E31-2483-440805A9CD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
        <p:nvSpPr>
          <p:cNvPr id="3" name="object 8">
            <a:extLst>
              <a:ext uri="{FF2B5EF4-FFF2-40B4-BE49-F238E27FC236}">
                <a16:creationId xmlns:a16="http://schemas.microsoft.com/office/drawing/2014/main" id="{3734DBC9-DAC2-20D6-8E5C-F23DDC9EE9E5}"/>
              </a:ext>
              <a:ext uri="{C183D7F6-B498-43B3-948B-1728B52AA6E4}">
                <adec:decorative xmlns:adec="http://schemas.microsoft.com/office/drawing/2017/decorative" val="1"/>
              </a:ext>
            </a:extLst>
          </p:cNvPr>
          <p:cNvSpPr/>
          <p:nvPr userDrawn="1"/>
        </p:nvSpPr>
        <p:spPr>
          <a:xfrm>
            <a:off x="4199741" y="6446883"/>
            <a:ext cx="4089400" cy="411114"/>
          </a:xfrm>
          <a:custGeom>
            <a:avLst/>
            <a:gdLst/>
            <a:ahLst/>
            <a:cxnLst/>
            <a:rect l="l" t="t" r="r" b="b"/>
            <a:pathLst>
              <a:path w="16230600" h="28575">
                <a:moveTo>
                  <a:pt x="16230598" y="28574"/>
                </a:moveTo>
                <a:lnTo>
                  <a:pt x="0" y="28574"/>
                </a:lnTo>
                <a:lnTo>
                  <a:pt x="0" y="0"/>
                </a:lnTo>
                <a:lnTo>
                  <a:pt x="16230598" y="0"/>
                </a:lnTo>
                <a:lnTo>
                  <a:pt x="16230598" y="28574"/>
                </a:lnTo>
                <a:close/>
              </a:path>
            </a:pathLst>
          </a:custGeom>
          <a:solidFill>
            <a:srgbClr val="70B865"/>
          </a:solidFill>
        </p:spPr>
        <p:txBody>
          <a:bodyPr wrap="square" lIns="0" tIns="0" rIns="0" bIns="0" rtlCol="0"/>
          <a:lstStyle/>
          <a:p>
            <a:endParaRPr sz="1200"/>
          </a:p>
        </p:txBody>
      </p:sp>
    </p:spTree>
    <p:extLst>
      <p:ext uri="{BB962C8B-B14F-4D97-AF65-F5344CB8AC3E}">
        <p14:creationId xmlns:p14="http://schemas.microsoft.com/office/powerpoint/2010/main" val="236303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Content_River">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University of Arizona Sonoran Center for Excellence in Disabilities Block A logo">
            <a:extLst>
              <a:ext uri="{FF2B5EF4-FFF2-40B4-BE49-F238E27FC236}">
                <a16:creationId xmlns:a16="http://schemas.microsoft.com/office/drawing/2014/main" id="{92D966D0-820E-1E31-2483-440805A9CD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
        <p:nvSpPr>
          <p:cNvPr id="3" name="object 8">
            <a:extLst>
              <a:ext uri="{FF2B5EF4-FFF2-40B4-BE49-F238E27FC236}">
                <a16:creationId xmlns:a16="http://schemas.microsoft.com/office/drawing/2014/main" id="{3734DBC9-DAC2-20D6-8E5C-F23DDC9EE9E5}"/>
              </a:ext>
              <a:ext uri="{C183D7F6-B498-43B3-948B-1728B52AA6E4}">
                <adec:decorative xmlns:adec="http://schemas.microsoft.com/office/drawing/2017/decorative" val="1"/>
              </a:ext>
            </a:extLst>
          </p:cNvPr>
          <p:cNvSpPr/>
          <p:nvPr userDrawn="1"/>
        </p:nvSpPr>
        <p:spPr>
          <a:xfrm>
            <a:off x="4199741" y="6446883"/>
            <a:ext cx="4089400" cy="411114"/>
          </a:xfrm>
          <a:custGeom>
            <a:avLst/>
            <a:gdLst/>
            <a:ahLst/>
            <a:cxnLst/>
            <a:rect l="l" t="t" r="r" b="b"/>
            <a:pathLst>
              <a:path w="16230600" h="28575">
                <a:moveTo>
                  <a:pt x="16230598" y="28574"/>
                </a:moveTo>
                <a:lnTo>
                  <a:pt x="0" y="28574"/>
                </a:lnTo>
                <a:lnTo>
                  <a:pt x="0" y="0"/>
                </a:lnTo>
                <a:lnTo>
                  <a:pt x="16230598" y="0"/>
                </a:lnTo>
                <a:lnTo>
                  <a:pt x="16230598" y="28574"/>
                </a:lnTo>
                <a:close/>
              </a:path>
            </a:pathLst>
          </a:custGeom>
          <a:solidFill>
            <a:srgbClr val="007D84"/>
          </a:solidFill>
        </p:spPr>
        <p:txBody>
          <a:bodyPr wrap="square" lIns="0" tIns="0" rIns="0" bIns="0" rtlCol="0"/>
          <a:lstStyle/>
          <a:p>
            <a:endParaRPr sz="1200"/>
          </a:p>
        </p:txBody>
      </p:sp>
    </p:spTree>
    <p:extLst>
      <p:ext uri="{BB962C8B-B14F-4D97-AF65-F5344CB8AC3E}">
        <p14:creationId xmlns:p14="http://schemas.microsoft.com/office/powerpoint/2010/main" val="3507398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Content_Mesa">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University of Arizona Sonoran Center for Excellence in Disabilities Block A logo">
            <a:extLst>
              <a:ext uri="{FF2B5EF4-FFF2-40B4-BE49-F238E27FC236}">
                <a16:creationId xmlns:a16="http://schemas.microsoft.com/office/drawing/2014/main" id="{92D966D0-820E-1E31-2483-440805A9CD83}"/>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sp>
        <p:nvSpPr>
          <p:cNvPr id="3" name="object 8">
            <a:extLst>
              <a:ext uri="{FF2B5EF4-FFF2-40B4-BE49-F238E27FC236}">
                <a16:creationId xmlns:a16="http://schemas.microsoft.com/office/drawing/2014/main" id="{3734DBC9-DAC2-20D6-8E5C-F23DDC9EE9E5}"/>
              </a:ext>
              <a:ext uri="{C183D7F6-B498-43B3-948B-1728B52AA6E4}">
                <adec:decorative xmlns:adec="http://schemas.microsoft.com/office/drawing/2017/decorative" val="1"/>
              </a:ext>
            </a:extLst>
          </p:cNvPr>
          <p:cNvSpPr/>
          <p:nvPr userDrawn="1"/>
        </p:nvSpPr>
        <p:spPr>
          <a:xfrm>
            <a:off x="4199741" y="6446883"/>
            <a:ext cx="4089400" cy="411114"/>
          </a:xfrm>
          <a:custGeom>
            <a:avLst/>
            <a:gdLst/>
            <a:ahLst/>
            <a:cxnLst/>
            <a:rect l="l" t="t" r="r" b="b"/>
            <a:pathLst>
              <a:path w="16230600" h="28575">
                <a:moveTo>
                  <a:pt x="16230598" y="28574"/>
                </a:moveTo>
                <a:lnTo>
                  <a:pt x="0" y="28574"/>
                </a:lnTo>
                <a:lnTo>
                  <a:pt x="0" y="0"/>
                </a:lnTo>
                <a:lnTo>
                  <a:pt x="16230598" y="0"/>
                </a:lnTo>
                <a:lnTo>
                  <a:pt x="16230598" y="28574"/>
                </a:lnTo>
                <a:close/>
              </a:path>
            </a:pathLst>
          </a:custGeom>
          <a:solidFill>
            <a:srgbClr val="A95C42"/>
          </a:solidFill>
        </p:spPr>
        <p:txBody>
          <a:bodyPr wrap="square" lIns="0" tIns="0" rIns="0" bIns="0" rtlCol="0"/>
          <a:lstStyle/>
          <a:p>
            <a:endParaRPr sz="1200" dirty="0"/>
          </a:p>
        </p:txBody>
      </p:sp>
    </p:spTree>
    <p:extLst>
      <p:ext uri="{BB962C8B-B14F-4D97-AF65-F5344CB8AC3E}">
        <p14:creationId xmlns:p14="http://schemas.microsoft.com/office/powerpoint/2010/main" val="2809206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Content_StripeBG">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01C48"/>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rgbClr val="001C48"/>
                </a:solidFill>
              </a:defRPr>
            </a:lvl1pPr>
            <a:lvl2pPr>
              <a:defRPr>
                <a:solidFill>
                  <a:srgbClr val="001C48"/>
                </a:solidFill>
              </a:defRPr>
            </a:lvl2pPr>
            <a:lvl3pPr>
              <a:defRPr>
                <a:solidFill>
                  <a:srgbClr val="001C48"/>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A black background with blue text&#10;&#10;Description automatically generated">
            <a:extLst>
              <a:ext uri="{FF2B5EF4-FFF2-40B4-BE49-F238E27FC236}">
                <a16:creationId xmlns:a16="http://schemas.microsoft.com/office/drawing/2014/main" id="{14B1A863-83D7-9AB3-EF25-7EE230F31E93}"/>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pic>
        <p:nvPicPr>
          <p:cNvPr id="8" name="Picture 7">
            <a:extLst>
              <a:ext uri="{FF2B5EF4-FFF2-40B4-BE49-F238E27FC236}">
                <a16:creationId xmlns:a16="http://schemas.microsoft.com/office/drawing/2014/main" id="{128B2DBB-0169-2199-D0D0-F1778EC4C514}"/>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60378" y="0"/>
            <a:ext cx="2931622" cy="2931622"/>
          </a:xfrm>
          <a:prstGeom prst="rect">
            <a:avLst/>
          </a:prstGeom>
        </p:spPr>
      </p:pic>
    </p:spTree>
    <p:extLst>
      <p:ext uri="{BB962C8B-B14F-4D97-AF65-F5344CB8AC3E}">
        <p14:creationId xmlns:p14="http://schemas.microsoft.com/office/powerpoint/2010/main" val="1280284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Content_StripeRB">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01C48"/>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descr="A black background with blue text&#10;&#10;Description automatically generated">
            <a:extLst>
              <a:ext uri="{FF2B5EF4-FFF2-40B4-BE49-F238E27FC236}">
                <a16:creationId xmlns:a16="http://schemas.microsoft.com/office/drawing/2014/main" id="{14B1A863-83D7-9AB3-EF25-7EE230F31E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8797" y="6115756"/>
            <a:ext cx="2540003" cy="564445"/>
          </a:xfrm>
          <a:prstGeom prst="rect">
            <a:avLst/>
          </a:prstGeom>
        </p:spPr>
      </p:pic>
      <p:pic>
        <p:nvPicPr>
          <p:cNvPr id="9" name="Picture 8">
            <a:extLst>
              <a:ext uri="{FF2B5EF4-FFF2-40B4-BE49-F238E27FC236}">
                <a16:creationId xmlns:a16="http://schemas.microsoft.com/office/drawing/2014/main" id="{8CDA6043-D678-2B5C-F03A-92F853F6020D}"/>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30591" y="8315"/>
            <a:ext cx="2961409" cy="2961409"/>
          </a:xfrm>
          <a:prstGeom prst="rect">
            <a:avLst/>
          </a:prstGeom>
        </p:spPr>
      </p:pic>
    </p:spTree>
    <p:extLst>
      <p:ext uri="{BB962C8B-B14F-4D97-AF65-F5344CB8AC3E}">
        <p14:creationId xmlns:p14="http://schemas.microsoft.com/office/powerpoint/2010/main" val="2812508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Content_nologo">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29B0D-006C-8501-786C-D427997120E0}"/>
              </a:ext>
            </a:extLst>
          </p:cNvPr>
          <p:cNvSpPr>
            <a:spLocks noGrp="1"/>
          </p:cNvSpPr>
          <p:nvPr>
            <p:ph type="title"/>
          </p:nvPr>
        </p:nvSpPr>
        <p:spPr/>
        <p:txBody>
          <a:bodyPr>
            <a:normAutofit/>
          </a:bodyPr>
          <a:lstStyle>
            <a:lvl1pPr>
              <a:defRPr sz="4800">
                <a:solidFill>
                  <a:srgbClr val="0C234B"/>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7597DC1A-7D55-B4D9-FE9A-C161EE7A7963}"/>
              </a:ext>
            </a:extLst>
          </p:cNvPr>
          <p:cNvSpPr>
            <a:spLocks noGrp="1"/>
          </p:cNvSpPr>
          <p:nvPr>
            <p:ph type="body" sz="quarter" idx="10"/>
          </p:nvPr>
        </p:nvSpPr>
        <p:spPr>
          <a:xfrm>
            <a:off x="838200" y="1906588"/>
            <a:ext cx="10515600" cy="434975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280575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C234B"/>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F9B391-4003-E0EB-DC83-33CBF3555D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07A1B0-4871-B9D8-0B26-149E4E8BBA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45734586"/>
      </p:ext>
    </p:extLst>
  </p:cSld>
  <p:clrMap bg1="lt1" tx1="dk1" bg2="lt2" tx2="dk2" accent1="accent1" accent2="accent2" accent3="accent3" accent4="accent4" accent5="accent5" accent6="accent6" hlink="hlink" folHlink="folHlink"/>
  <p:sldLayoutIdLst>
    <p:sldLayoutId id="2147483649" r:id="rId1"/>
    <p:sldLayoutId id="2147483672" r:id="rId2"/>
    <p:sldLayoutId id="2147483663" r:id="rId3"/>
    <p:sldLayoutId id="2147483666" r:id="rId4"/>
    <p:sldLayoutId id="2147483664" r:id="rId5"/>
    <p:sldLayoutId id="2147483665" r:id="rId6"/>
    <p:sldLayoutId id="2147483658" r:id="rId7"/>
    <p:sldLayoutId id="2147483675" r:id="rId8"/>
    <p:sldLayoutId id="2147483671" r:id="rId9"/>
    <p:sldLayoutId id="2147483676" r:id="rId10"/>
    <p:sldLayoutId id="2147483677" r:id="rId11"/>
    <p:sldLayoutId id="2147483659" r:id="rId12"/>
    <p:sldLayoutId id="2147483657" r:id="rId13"/>
    <p:sldLayoutId id="2147483661" r:id="rId14"/>
    <p:sldLayoutId id="2147483670" r:id="rId15"/>
    <p:sldLayoutId id="2147483678" r:id="rId16"/>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sonorancenter.arizona.edu/azemploymentfirst"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hyperlink" Target="https://www.azapse.org/" TargetMode="External"/><Relationship Id="rId4" Type="http://schemas.openxmlformats.org/officeDocument/2006/relationships/hyperlink" Target="https://sonorancenter.arizona.edu/events/employment-first-topics-tactic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winchesterj@arizona.edu"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hyperlink" Target="mailto:EmploymentFirst@Arizona.edu" TargetMode="External"/><Relationship Id="rId4" Type="http://schemas.openxmlformats.org/officeDocument/2006/relationships/hyperlink" Target="mailto:griffiths@arizona.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EmploymentFirst@Arizona.edu"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microsoft.com/office/2011/relationships/webextension" Target="../webextensions/webextension1.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3.png"/><Relationship Id="rId5" Type="http://schemas.microsoft.com/office/2011/relationships/webextension" Target="../webextensions/webextension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34A63-BA2B-4C22-D4B9-035130184110}"/>
              </a:ext>
            </a:extLst>
          </p:cNvPr>
          <p:cNvSpPr>
            <a:spLocks noGrp="1"/>
          </p:cNvSpPr>
          <p:nvPr>
            <p:ph type="ctrTitle"/>
          </p:nvPr>
        </p:nvSpPr>
        <p:spPr/>
        <p:txBody>
          <a:bodyPr>
            <a:normAutofit fontScale="90000"/>
          </a:bodyPr>
          <a:lstStyle/>
          <a:p>
            <a:r>
              <a:rPr lang="en-US" b="1" dirty="0"/>
              <a:t>Arizona’s First</a:t>
            </a:r>
            <a:br>
              <a:rPr lang="en-US" b="1" dirty="0"/>
            </a:br>
            <a:r>
              <a:rPr lang="en-US" b="1" dirty="0"/>
              <a:t>Employment First Team &amp; Community Conversation</a:t>
            </a:r>
          </a:p>
        </p:txBody>
      </p:sp>
      <p:sp>
        <p:nvSpPr>
          <p:cNvPr id="3" name="Subtitle 2">
            <a:extLst>
              <a:ext uri="{FF2B5EF4-FFF2-40B4-BE49-F238E27FC236}">
                <a16:creationId xmlns:a16="http://schemas.microsoft.com/office/drawing/2014/main" id="{C092EDAE-3C8D-A312-4923-6E1B4FB57A01}"/>
              </a:ext>
            </a:extLst>
          </p:cNvPr>
          <p:cNvSpPr>
            <a:spLocks noGrp="1"/>
          </p:cNvSpPr>
          <p:nvPr>
            <p:ph type="subTitle" idx="1"/>
          </p:nvPr>
        </p:nvSpPr>
        <p:spPr>
          <a:xfrm>
            <a:off x="1524000" y="3602037"/>
            <a:ext cx="9144000" cy="2566287"/>
          </a:xfrm>
        </p:spPr>
        <p:txBody>
          <a:bodyPr>
            <a:normAutofit/>
          </a:bodyPr>
          <a:lstStyle/>
          <a:p>
            <a:endParaRPr lang="en-US" sz="2400" b="1" dirty="0"/>
          </a:p>
          <a:p>
            <a:r>
              <a:rPr lang="en-US" sz="3400" b="1" dirty="0"/>
              <a:t>Jessica Winchester, MBA, ACRE</a:t>
            </a:r>
          </a:p>
          <a:p>
            <a:r>
              <a:rPr lang="en-US" sz="3400" b="1" dirty="0"/>
              <a:t>Gina Griffiths, MSW</a:t>
            </a:r>
          </a:p>
          <a:p>
            <a:endParaRPr lang="en-US" sz="2400" b="1" dirty="0"/>
          </a:p>
          <a:p>
            <a:r>
              <a:rPr lang="en-US" sz="2400" b="1" dirty="0"/>
              <a:t>July 14, 2025</a:t>
            </a:r>
          </a:p>
          <a:p>
            <a:endParaRPr lang="en-US" sz="2400" b="1" dirty="0"/>
          </a:p>
        </p:txBody>
      </p:sp>
    </p:spTree>
    <p:extLst>
      <p:ext uri="{BB962C8B-B14F-4D97-AF65-F5344CB8AC3E}">
        <p14:creationId xmlns:p14="http://schemas.microsoft.com/office/powerpoint/2010/main" val="2779116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E26059-4817-8B41-5298-14365DC8F8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67EDAA-C2FA-E4F8-4581-42F233B06464}"/>
              </a:ext>
            </a:extLst>
          </p:cNvPr>
          <p:cNvSpPr>
            <a:spLocks noGrp="1"/>
          </p:cNvSpPr>
          <p:nvPr>
            <p:ph type="title"/>
          </p:nvPr>
        </p:nvSpPr>
        <p:spPr/>
        <p:txBody>
          <a:bodyPr>
            <a:normAutofit/>
          </a:bodyPr>
          <a:lstStyle/>
          <a:p>
            <a:r>
              <a:rPr lang="en-US" dirty="0"/>
              <a:t>Employment First Conversation 2</a:t>
            </a:r>
          </a:p>
        </p:txBody>
      </p:sp>
      <p:sp>
        <p:nvSpPr>
          <p:cNvPr id="3" name="Text Placeholder 2">
            <a:extLst>
              <a:ext uri="{FF2B5EF4-FFF2-40B4-BE49-F238E27FC236}">
                <a16:creationId xmlns:a16="http://schemas.microsoft.com/office/drawing/2014/main" id="{2A0FE80E-C37A-E572-946D-616D84F2EB05}"/>
              </a:ext>
            </a:extLst>
          </p:cNvPr>
          <p:cNvSpPr>
            <a:spLocks noGrp="1"/>
          </p:cNvSpPr>
          <p:nvPr>
            <p:ph type="body" sz="quarter" idx="10"/>
          </p:nvPr>
        </p:nvSpPr>
        <p:spPr>
          <a:xfrm>
            <a:off x="838200" y="1594779"/>
            <a:ext cx="10515600" cy="4349750"/>
          </a:xfrm>
        </p:spPr>
        <p:txBody>
          <a:bodyPr anchor="ctr">
            <a:normAutofit/>
          </a:bodyPr>
          <a:lstStyle/>
          <a:p>
            <a:pPr algn="ctr"/>
            <a:r>
              <a:rPr lang="en-US" sz="4000" dirty="0"/>
              <a:t>Can you share a story or example of when someone in your community wanted to work but ran into challenges?</a:t>
            </a:r>
          </a:p>
        </p:txBody>
      </p:sp>
    </p:spTree>
    <p:extLst>
      <p:ext uri="{BB962C8B-B14F-4D97-AF65-F5344CB8AC3E}">
        <p14:creationId xmlns:p14="http://schemas.microsoft.com/office/powerpoint/2010/main" val="2597490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039AF-775B-585F-F62B-88C956E870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61EADE-157D-E366-CBBF-2B3B06496029}"/>
              </a:ext>
            </a:extLst>
          </p:cNvPr>
          <p:cNvSpPr>
            <a:spLocks noGrp="1"/>
          </p:cNvSpPr>
          <p:nvPr>
            <p:ph type="title"/>
          </p:nvPr>
        </p:nvSpPr>
        <p:spPr/>
        <p:txBody>
          <a:bodyPr>
            <a:normAutofit/>
          </a:bodyPr>
          <a:lstStyle/>
          <a:p>
            <a:r>
              <a:rPr lang="en-US" dirty="0"/>
              <a:t>Employment </a:t>
            </a:r>
            <a:r>
              <a:rPr lang="en-US"/>
              <a:t>First Conversation 3</a:t>
            </a:r>
            <a:endParaRPr lang="en-US" dirty="0"/>
          </a:p>
        </p:txBody>
      </p:sp>
      <p:sp>
        <p:nvSpPr>
          <p:cNvPr id="3" name="Text Placeholder 2">
            <a:extLst>
              <a:ext uri="{FF2B5EF4-FFF2-40B4-BE49-F238E27FC236}">
                <a16:creationId xmlns:a16="http://schemas.microsoft.com/office/drawing/2014/main" id="{155CC8E0-7308-D41B-E2EE-C1D3D2DA0DBB}"/>
              </a:ext>
            </a:extLst>
          </p:cNvPr>
          <p:cNvSpPr>
            <a:spLocks noGrp="1"/>
          </p:cNvSpPr>
          <p:nvPr>
            <p:ph type="body" sz="quarter" idx="10"/>
          </p:nvPr>
        </p:nvSpPr>
        <p:spPr>
          <a:xfrm>
            <a:off x="838200" y="1594779"/>
            <a:ext cx="10515600" cy="4349750"/>
          </a:xfrm>
        </p:spPr>
        <p:txBody>
          <a:bodyPr anchor="ctr">
            <a:normAutofit/>
          </a:bodyPr>
          <a:lstStyle/>
          <a:p>
            <a:pPr algn="ctr"/>
            <a:r>
              <a:rPr lang="en-US" sz="4000" dirty="0"/>
              <a:t>If we could only focus on one thing over the next year to improve employment outcomes, what should it be and why?</a:t>
            </a:r>
          </a:p>
        </p:txBody>
      </p:sp>
    </p:spTree>
    <p:extLst>
      <p:ext uri="{BB962C8B-B14F-4D97-AF65-F5344CB8AC3E}">
        <p14:creationId xmlns:p14="http://schemas.microsoft.com/office/powerpoint/2010/main" val="4233622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B7E3B-B0FD-A5AD-36A9-4F7EA6D6A9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16F652-19C4-E6B7-3D94-7C890F67F2F8}"/>
              </a:ext>
            </a:extLst>
          </p:cNvPr>
          <p:cNvSpPr>
            <a:spLocks noGrp="1"/>
          </p:cNvSpPr>
          <p:nvPr>
            <p:ph type="title"/>
          </p:nvPr>
        </p:nvSpPr>
        <p:spPr/>
        <p:txBody>
          <a:bodyPr>
            <a:normAutofit/>
          </a:bodyPr>
          <a:lstStyle/>
          <a:p>
            <a:r>
              <a:rPr lang="en-US" dirty="0"/>
              <a:t>How can you stay engaged?</a:t>
            </a:r>
          </a:p>
        </p:txBody>
      </p:sp>
      <p:sp>
        <p:nvSpPr>
          <p:cNvPr id="3" name="Text Placeholder 2">
            <a:extLst>
              <a:ext uri="{FF2B5EF4-FFF2-40B4-BE49-F238E27FC236}">
                <a16:creationId xmlns:a16="http://schemas.microsoft.com/office/drawing/2014/main" id="{4BDF88C6-E9A1-79D8-D038-E5531B5553CD}"/>
              </a:ext>
            </a:extLst>
          </p:cNvPr>
          <p:cNvSpPr>
            <a:spLocks noGrp="1"/>
          </p:cNvSpPr>
          <p:nvPr>
            <p:ph type="body" sz="quarter" idx="10"/>
          </p:nvPr>
        </p:nvSpPr>
        <p:spPr>
          <a:xfrm>
            <a:off x="838200" y="1594779"/>
            <a:ext cx="10515600" cy="4349750"/>
          </a:xfrm>
        </p:spPr>
        <p:txBody>
          <a:bodyPr>
            <a:normAutofit/>
          </a:bodyPr>
          <a:lstStyle/>
          <a:p>
            <a:pPr marL="457200" indent="-457200">
              <a:buFont typeface="Arial" panose="020B0604020202020204" pitchFamily="34" charset="0"/>
              <a:buChar char="•"/>
            </a:pPr>
            <a:r>
              <a:rPr lang="en-US" dirty="0"/>
              <a:t>Visit the Sonoran Center Employment First page – </a:t>
            </a:r>
            <a:r>
              <a:rPr lang="en-US" dirty="0">
                <a:hlinkClick r:id="rId3"/>
              </a:rPr>
              <a:t>https://sonorancenter.arizona.edu/azemploymentfirst</a:t>
            </a: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Join monthly Employment First Topics &amp; Tactics – </a:t>
            </a:r>
            <a:r>
              <a:rPr lang="en-US" dirty="0">
                <a:hlinkClick r:id="rId4"/>
              </a:rPr>
              <a:t>https://sonorancenter.arizona.edu/events/employment-first-topics-tactics</a:t>
            </a: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Join Arizona APSE – </a:t>
            </a:r>
            <a:r>
              <a:rPr lang="en-US" dirty="0">
                <a:hlinkClick r:id="rId5"/>
              </a:rPr>
              <a:t>https://www.azapse.org/</a:t>
            </a:r>
            <a:endParaRPr lang="en-US" dirty="0"/>
          </a:p>
          <a:p>
            <a:endParaRPr lang="en-US" dirty="0"/>
          </a:p>
        </p:txBody>
      </p:sp>
    </p:spTree>
    <p:extLst>
      <p:ext uri="{BB962C8B-B14F-4D97-AF65-F5344CB8AC3E}">
        <p14:creationId xmlns:p14="http://schemas.microsoft.com/office/powerpoint/2010/main" val="79880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478C-08ED-CA84-62FE-5766B263E8F2}"/>
              </a:ext>
            </a:extLst>
          </p:cNvPr>
          <p:cNvSpPr>
            <a:spLocks noGrp="1"/>
          </p:cNvSpPr>
          <p:nvPr>
            <p:ph type="title"/>
          </p:nvPr>
        </p:nvSpPr>
        <p:spPr/>
        <p:txBody>
          <a:bodyPr>
            <a:normAutofit fontScale="90000"/>
          </a:bodyPr>
          <a:lstStyle/>
          <a:p>
            <a:r>
              <a:rPr lang="en-US" dirty="0"/>
              <a:t>The Sonoran Center Employment First Team</a:t>
            </a:r>
          </a:p>
        </p:txBody>
      </p:sp>
      <p:sp>
        <p:nvSpPr>
          <p:cNvPr id="3" name="Text Placeholder 2">
            <a:extLst>
              <a:ext uri="{FF2B5EF4-FFF2-40B4-BE49-F238E27FC236}">
                <a16:creationId xmlns:a16="http://schemas.microsoft.com/office/drawing/2014/main" id="{8690093E-C250-C267-4B66-5938710BEC94}"/>
              </a:ext>
            </a:extLst>
          </p:cNvPr>
          <p:cNvSpPr>
            <a:spLocks noGrp="1"/>
          </p:cNvSpPr>
          <p:nvPr>
            <p:ph type="body" sz="quarter" idx="10"/>
          </p:nvPr>
        </p:nvSpPr>
        <p:spPr/>
        <p:txBody>
          <a:bodyPr/>
          <a:lstStyle/>
          <a:p>
            <a:pPr marL="457200" indent="-457200">
              <a:buFont typeface="Arial" panose="020B0604020202020204" pitchFamily="34" charset="0"/>
              <a:buChar char="•"/>
            </a:pPr>
            <a:r>
              <a:rPr lang="en-US" dirty="0"/>
              <a:t>Jessica Winchester, MBA, ACRE</a:t>
            </a:r>
          </a:p>
          <a:p>
            <a:pPr marL="457200" lvl="1" indent="0">
              <a:buNone/>
            </a:pPr>
            <a:r>
              <a:rPr lang="en-US" dirty="0"/>
              <a:t>Employment First Project Manager</a:t>
            </a:r>
          </a:p>
          <a:p>
            <a:pPr marL="457200" lvl="1" indent="0">
              <a:buNone/>
            </a:pPr>
            <a:r>
              <a:rPr lang="en-US" dirty="0">
                <a:hlinkClick r:id="rId3"/>
              </a:rPr>
              <a:t>winchesterj@arizona.edu</a:t>
            </a:r>
            <a:endParaRPr lang="en-US" dirty="0"/>
          </a:p>
          <a:p>
            <a:pPr marL="457200" lvl="1" indent="0">
              <a:buNone/>
            </a:pPr>
            <a:endParaRPr lang="en-US" dirty="0"/>
          </a:p>
          <a:p>
            <a:pPr marL="457200" indent="-457200">
              <a:buFont typeface="Arial" panose="020B0604020202020204" pitchFamily="34" charset="0"/>
              <a:buChar char="•"/>
            </a:pPr>
            <a:r>
              <a:rPr lang="en-US" dirty="0"/>
              <a:t>Gina Griffiths, MSW</a:t>
            </a:r>
          </a:p>
          <a:p>
            <a:pPr marL="457200" lvl="1" indent="0">
              <a:buNone/>
            </a:pPr>
            <a:r>
              <a:rPr lang="en-US" dirty="0"/>
              <a:t>Employment First Coordinator</a:t>
            </a:r>
          </a:p>
          <a:p>
            <a:pPr marL="457200" lvl="1" indent="0">
              <a:buNone/>
            </a:pPr>
            <a:r>
              <a:rPr lang="en-US" dirty="0">
                <a:hlinkClick r:id="rId4"/>
              </a:rPr>
              <a:t>griffiths@arizona.edu</a:t>
            </a:r>
            <a:endParaRPr lang="en-US" dirty="0"/>
          </a:p>
          <a:p>
            <a:pPr marL="457200" lvl="1" indent="0">
              <a:buNone/>
            </a:pPr>
            <a:endParaRPr lang="en-US" dirty="0"/>
          </a:p>
          <a:p>
            <a:pPr marL="457200" indent="-457200">
              <a:buFont typeface="Arial" panose="020B0604020202020204" pitchFamily="34" charset="0"/>
              <a:buChar char="•"/>
            </a:pPr>
            <a:r>
              <a:rPr lang="en-US">
                <a:hlinkClick r:id="rId5"/>
              </a:rPr>
              <a:t>EmploymentFirst@Arizona.edu</a:t>
            </a:r>
            <a:r>
              <a:rPr lang="en-US"/>
              <a:t> </a:t>
            </a:r>
            <a:endParaRPr lang="en-US" dirty="0"/>
          </a:p>
        </p:txBody>
      </p:sp>
    </p:spTree>
    <p:extLst>
      <p:ext uri="{BB962C8B-B14F-4D97-AF65-F5344CB8AC3E}">
        <p14:creationId xmlns:p14="http://schemas.microsoft.com/office/powerpoint/2010/main" val="75158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478C-08ED-CA84-62FE-5766B263E8F2}"/>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8690093E-C250-C267-4B66-5938710BEC94}"/>
              </a:ext>
            </a:extLst>
          </p:cNvPr>
          <p:cNvSpPr>
            <a:spLocks noGrp="1"/>
          </p:cNvSpPr>
          <p:nvPr>
            <p:ph type="body" sz="quarter" idx="10"/>
          </p:nvPr>
        </p:nvSpPr>
        <p:spPr>
          <a:xfrm>
            <a:off x="838200" y="1906589"/>
            <a:ext cx="10515600" cy="3509474"/>
          </a:xfrm>
        </p:spPr>
        <p:txBody>
          <a:bodyPr>
            <a:normAutofit/>
          </a:bodyPr>
          <a:lstStyle/>
          <a:p>
            <a:pPr marL="457200" indent="-457200">
              <a:buFont typeface="Arial" panose="020B0604020202020204" pitchFamily="34" charset="0"/>
              <a:buChar char="•"/>
            </a:pPr>
            <a:r>
              <a:rPr lang="en-US" dirty="0"/>
              <a:t>Meet the Employment First Team</a:t>
            </a:r>
          </a:p>
          <a:p>
            <a:pPr marL="457200" indent="-457200">
              <a:buFont typeface="Arial" panose="020B0604020202020204" pitchFamily="34" charset="0"/>
              <a:buChar char="•"/>
            </a:pPr>
            <a:r>
              <a:rPr lang="en-US" dirty="0"/>
              <a:t>Overview of the Employment First Project </a:t>
            </a:r>
          </a:p>
          <a:p>
            <a:pPr marL="457200" indent="-457200">
              <a:buFont typeface="Arial" panose="020B0604020202020204" pitchFamily="34" charset="0"/>
              <a:buChar char="•"/>
            </a:pPr>
            <a:r>
              <a:rPr lang="en-US" dirty="0"/>
              <a:t>Advance Employment First – Community Conversation</a:t>
            </a:r>
          </a:p>
          <a:p>
            <a:pPr marL="1143000" lvl="1" indent="-457200"/>
            <a:r>
              <a:rPr lang="en-US" dirty="0"/>
              <a:t>Share your thoughts!</a:t>
            </a:r>
          </a:p>
          <a:p>
            <a:pPr marL="457200" indent="-457200">
              <a:buFont typeface="Arial" panose="020B0604020202020204" pitchFamily="34" charset="0"/>
              <a:buChar char="•"/>
            </a:pPr>
            <a:r>
              <a:rPr lang="en-US" dirty="0"/>
              <a:t>Stay engaged</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69347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D3ED71-7573-7812-2BC5-15BC9B2ECE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647FFB-D667-4B6B-06E2-1379E01C6979}"/>
              </a:ext>
            </a:extLst>
          </p:cNvPr>
          <p:cNvSpPr>
            <a:spLocks noGrp="1"/>
          </p:cNvSpPr>
          <p:nvPr>
            <p:ph type="title"/>
          </p:nvPr>
        </p:nvSpPr>
        <p:spPr>
          <a:xfrm>
            <a:off x="839788" y="457200"/>
            <a:ext cx="3932237" cy="1600200"/>
          </a:xfrm>
        </p:spPr>
        <p:txBody>
          <a:bodyPr anchor="b">
            <a:normAutofit/>
          </a:bodyPr>
          <a:lstStyle/>
          <a:p>
            <a:r>
              <a:rPr lang="en-US"/>
              <a:t>Meet AZ’s First Employment First Team</a:t>
            </a:r>
          </a:p>
        </p:txBody>
      </p:sp>
      <p:sp>
        <p:nvSpPr>
          <p:cNvPr id="8" name="Text Placeholder 3">
            <a:extLst>
              <a:ext uri="{FF2B5EF4-FFF2-40B4-BE49-F238E27FC236}">
                <a16:creationId xmlns:a16="http://schemas.microsoft.com/office/drawing/2014/main" id="{A480CFCC-B5FF-2A88-F20B-1F090F63154D}"/>
              </a:ext>
            </a:extLst>
          </p:cNvPr>
          <p:cNvSpPr>
            <a:spLocks noGrp="1"/>
          </p:cNvSpPr>
          <p:nvPr>
            <p:ph type="body" sz="half" idx="2"/>
          </p:nvPr>
        </p:nvSpPr>
        <p:spPr>
          <a:xfrm>
            <a:off x="839788" y="2057400"/>
            <a:ext cx="3932237" cy="3811588"/>
          </a:xfrm>
        </p:spPr>
        <p:txBody>
          <a:bodyPr>
            <a:normAutofit/>
          </a:bodyPr>
          <a:lstStyle/>
          <a:p>
            <a:pPr marL="457200" indent="-457200">
              <a:buFont typeface="Arial" panose="020B0604020202020204" pitchFamily="34" charset="0"/>
              <a:buChar char="•"/>
            </a:pPr>
            <a:r>
              <a:rPr lang="en-US" dirty="0"/>
              <a:t>Employment </a:t>
            </a:r>
            <a:r>
              <a:rPr lang="en-US"/>
              <a:t>First Program Manager</a:t>
            </a:r>
          </a:p>
          <a:p>
            <a:pPr marL="1143000" lvl="1" indent="-457200"/>
            <a:r>
              <a:rPr lang="en-US" sz="2400" dirty="0"/>
              <a:t>Jessica Winchester, MBA, ACRE</a:t>
            </a:r>
          </a:p>
          <a:p>
            <a:pPr marL="457200" indent="-457200">
              <a:buFont typeface="Arial" panose="020B0604020202020204" pitchFamily="34" charset="0"/>
              <a:buChar char="•"/>
            </a:pPr>
            <a:r>
              <a:rPr lang="en-US" dirty="0"/>
              <a:t>Employment First Coordinator</a:t>
            </a:r>
          </a:p>
          <a:p>
            <a:pPr marL="1143000" lvl="1" indent="-457200"/>
            <a:r>
              <a:rPr lang="en-US" sz="2400" dirty="0"/>
              <a:t>Gina Griffiths, MSW</a:t>
            </a:r>
          </a:p>
          <a:p>
            <a:endParaRPr lang="en-US" dirty="0"/>
          </a:p>
        </p:txBody>
      </p:sp>
      <p:pic>
        <p:nvPicPr>
          <p:cNvPr id="4" name="Picture Placeholder 3" descr="A logo with a star and text&#10;&#10;AI-generated content may be incorrect.">
            <a:extLst>
              <a:ext uri="{FF2B5EF4-FFF2-40B4-BE49-F238E27FC236}">
                <a16:creationId xmlns:a16="http://schemas.microsoft.com/office/drawing/2014/main" id="{365ED523-7757-33E2-E245-CABDB1C16777}"/>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t="4860" r="3" b="7591"/>
          <a:stretch>
            <a:fillRect/>
          </a:stretch>
        </p:blipFill>
        <p:spPr>
          <a:xfrm>
            <a:off x="5183188" y="457201"/>
            <a:ext cx="6172200" cy="5403850"/>
          </a:xfrm>
          <a:noFill/>
        </p:spPr>
      </p:pic>
    </p:spTree>
    <p:extLst>
      <p:ext uri="{BB962C8B-B14F-4D97-AF65-F5344CB8AC3E}">
        <p14:creationId xmlns:p14="http://schemas.microsoft.com/office/powerpoint/2010/main" val="1080268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478C-08ED-CA84-62FE-5766B263E8F2}"/>
              </a:ext>
            </a:extLst>
          </p:cNvPr>
          <p:cNvSpPr>
            <a:spLocks noGrp="1"/>
          </p:cNvSpPr>
          <p:nvPr>
            <p:ph type="title"/>
          </p:nvPr>
        </p:nvSpPr>
        <p:spPr/>
        <p:txBody>
          <a:bodyPr/>
          <a:lstStyle/>
          <a:p>
            <a:r>
              <a:rPr lang="en-US" dirty="0"/>
              <a:t>AZ’s Employment First Project</a:t>
            </a:r>
          </a:p>
        </p:txBody>
      </p:sp>
      <p:sp>
        <p:nvSpPr>
          <p:cNvPr id="3" name="Text Placeholder 2">
            <a:extLst>
              <a:ext uri="{FF2B5EF4-FFF2-40B4-BE49-F238E27FC236}">
                <a16:creationId xmlns:a16="http://schemas.microsoft.com/office/drawing/2014/main" id="{8690093E-C250-C267-4B66-5938710BEC94}"/>
              </a:ext>
            </a:extLst>
          </p:cNvPr>
          <p:cNvSpPr>
            <a:spLocks noGrp="1"/>
          </p:cNvSpPr>
          <p:nvPr>
            <p:ph type="body" sz="quarter" idx="10"/>
          </p:nvPr>
        </p:nvSpPr>
        <p:spPr>
          <a:xfrm>
            <a:off x="838200" y="1484559"/>
            <a:ext cx="10515600" cy="4349750"/>
          </a:xfrm>
        </p:spPr>
        <p:txBody>
          <a:bodyPr>
            <a:normAutofit lnSpcReduction="10000"/>
          </a:bodyPr>
          <a:lstStyle/>
          <a:p>
            <a:pPr marL="457200" indent="-457200">
              <a:buFont typeface="Arial" panose="020B0604020202020204" pitchFamily="34" charset="0"/>
              <a:buChar char="•"/>
            </a:pPr>
            <a:r>
              <a:rPr lang="en-US" dirty="0"/>
              <a:t>Vision: employment is the first and preferred option for all individuals with disabilities.</a:t>
            </a:r>
          </a:p>
          <a:p>
            <a:pPr marL="457200" indent="-457200">
              <a:buFont typeface="Arial" panose="020B0604020202020204" pitchFamily="34" charset="0"/>
              <a:buChar char="•"/>
            </a:pPr>
            <a:r>
              <a:rPr lang="en-US" dirty="0"/>
              <a:t>We are committed to move Employment First principles from theory to action </a:t>
            </a:r>
          </a:p>
          <a:p>
            <a:pPr marL="457200" indent="-457200">
              <a:buFont typeface="Arial" panose="020B0604020202020204" pitchFamily="34" charset="0"/>
              <a:buChar char="•"/>
            </a:pPr>
            <a:r>
              <a:rPr lang="en-US" dirty="0"/>
              <a:t>Dismantle barriers, amplify strengths, and promote a diverse workforce. </a:t>
            </a:r>
          </a:p>
          <a:p>
            <a:pPr marL="457200" indent="-457200">
              <a:buFont typeface="Arial" panose="020B0604020202020204" pitchFamily="34" charset="0"/>
              <a:buChar char="•"/>
            </a:pPr>
            <a:r>
              <a:rPr lang="en-US" dirty="0"/>
              <a:t>Ensure that every individual can contribute to and thrive within their community, making employment not just an aspiration, but a reality for all.</a:t>
            </a:r>
          </a:p>
        </p:txBody>
      </p:sp>
    </p:spTree>
    <p:extLst>
      <p:ext uri="{BB962C8B-B14F-4D97-AF65-F5344CB8AC3E}">
        <p14:creationId xmlns:p14="http://schemas.microsoft.com/office/powerpoint/2010/main" val="4056655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4478C-08ED-CA84-62FE-5766B263E8F2}"/>
              </a:ext>
            </a:extLst>
          </p:cNvPr>
          <p:cNvSpPr>
            <a:spLocks noGrp="1"/>
          </p:cNvSpPr>
          <p:nvPr>
            <p:ph type="title"/>
          </p:nvPr>
        </p:nvSpPr>
        <p:spPr>
          <a:xfrm>
            <a:off x="838200" y="365125"/>
            <a:ext cx="10515600" cy="1325563"/>
          </a:xfrm>
        </p:spPr>
        <p:txBody>
          <a:bodyPr anchor="ctr">
            <a:normAutofit/>
          </a:bodyPr>
          <a:lstStyle/>
          <a:p>
            <a:r>
              <a:rPr lang="en-US" dirty="0"/>
              <a:t>AZ Employment First </a:t>
            </a:r>
            <a:br>
              <a:rPr lang="en-US" dirty="0"/>
            </a:br>
            <a:r>
              <a:rPr lang="en-US" dirty="0"/>
              <a:t>Implementation Strategies</a:t>
            </a:r>
          </a:p>
        </p:txBody>
      </p:sp>
      <p:graphicFrame>
        <p:nvGraphicFramePr>
          <p:cNvPr id="5" name="Text Placeholder 2">
            <a:extLst>
              <a:ext uri="{FF2B5EF4-FFF2-40B4-BE49-F238E27FC236}">
                <a16:creationId xmlns:a16="http://schemas.microsoft.com/office/drawing/2014/main" id="{1FA07EA8-AE5B-5660-C47F-1405324844F2}"/>
              </a:ext>
            </a:extLst>
          </p:cNvPr>
          <p:cNvGraphicFramePr/>
          <p:nvPr>
            <p:extLst>
              <p:ext uri="{D42A27DB-BD31-4B8C-83A1-F6EECF244321}">
                <p14:modId xmlns:p14="http://schemas.microsoft.com/office/powerpoint/2010/main" val="1219503769"/>
              </p:ext>
            </p:extLst>
          </p:nvPr>
        </p:nvGraphicFramePr>
        <p:xfrm>
          <a:off x="838200" y="1881188"/>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6827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98448-06AC-D9A9-F38C-7BDEDC842D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8FF301-81BB-18ED-7D90-5AEA808B67C2}"/>
              </a:ext>
            </a:extLst>
          </p:cNvPr>
          <p:cNvSpPr>
            <a:spLocks noGrp="1"/>
          </p:cNvSpPr>
          <p:nvPr>
            <p:ph type="title"/>
          </p:nvPr>
        </p:nvSpPr>
        <p:spPr>
          <a:xfrm>
            <a:off x="838200" y="365125"/>
            <a:ext cx="10515600" cy="1325563"/>
          </a:xfrm>
        </p:spPr>
        <p:txBody>
          <a:bodyPr anchor="ctr">
            <a:normAutofit/>
          </a:bodyPr>
          <a:lstStyle/>
          <a:p>
            <a:r>
              <a:rPr lang="en-US" dirty="0"/>
              <a:t>AZ Employment First Activities and Actions</a:t>
            </a:r>
          </a:p>
        </p:txBody>
      </p:sp>
      <p:graphicFrame>
        <p:nvGraphicFramePr>
          <p:cNvPr id="6" name="Text Placeholder 2">
            <a:extLst>
              <a:ext uri="{FF2B5EF4-FFF2-40B4-BE49-F238E27FC236}">
                <a16:creationId xmlns:a16="http://schemas.microsoft.com/office/drawing/2014/main" id="{B2C9E1B0-252D-EDC0-9D4F-A24F2FC0D437}"/>
              </a:ext>
            </a:extLst>
          </p:cNvPr>
          <p:cNvGraphicFramePr/>
          <p:nvPr>
            <p:extLst>
              <p:ext uri="{D42A27DB-BD31-4B8C-83A1-F6EECF244321}">
                <p14:modId xmlns:p14="http://schemas.microsoft.com/office/powerpoint/2010/main" val="1215629938"/>
              </p:ext>
            </p:extLst>
          </p:nvPr>
        </p:nvGraphicFramePr>
        <p:xfrm>
          <a:off x="838200" y="1881188"/>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3632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52332-DD38-97B9-5792-A0AA319D26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C7DE0C-DE49-2D9F-13D9-88FAC49F2294}"/>
              </a:ext>
            </a:extLst>
          </p:cNvPr>
          <p:cNvSpPr>
            <a:spLocks noGrp="1"/>
          </p:cNvSpPr>
          <p:nvPr>
            <p:ph type="title"/>
          </p:nvPr>
        </p:nvSpPr>
        <p:spPr/>
        <p:txBody>
          <a:bodyPr>
            <a:normAutofit/>
          </a:bodyPr>
          <a:lstStyle/>
          <a:p>
            <a:r>
              <a:rPr lang="en-US" dirty="0"/>
              <a:t>Create the Conversation</a:t>
            </a:r>
          </a:p>
        </p:txBody>
      </p:sp>
      <p:sp>
        <p:nvSpPr>
          <p:cNvPr id="3" name="Text Placeholder 2">
            <a:extLst>
              <a:ext uri="{FF2B5EF4-FFF2-40B4-BE49-F238E27FC236}">
                <a16:creationId xmlns:a16="http://schemas.microsoft.com/office/drawing/2014/main" id="{7D3D203A-299D-8EBF-3A75-A9179ED63F01}"/>
              </a:ext>
            </a:extLst>
          </p:cNvPr>
          <p:cNvSpPr>
            <a:spLocks noGrp="1"/>
          </p:cNvSpPr>
          <p:nvPr>
            <p:ph type="body" sz="quarter" idx="10"/>
          </p:nvPr>
        </p:nvSpPr>
        <p:spPr>
          <a:xfrm>
            <a:off x="838200" y="1594779"/>
            <a:ext cx="10515600" cy="4349750"/>
          </a:xfrm>
        </p:spPr>
        <p:txBody>
          <a:bodyPr>
            <a:normAutofit fontScale="92500" lnSpcReduction="10000"/>
          </a:bodyPr>
          <a:lstStyle/>
          <a:p>
            <a:r>
              <a:rPr lang="en-US" dirty="0"/>
              <a:t>Here’s how you can participate today: </a:t>
            </a:r>
          </a:p>
          <a:p>
            <a:pPr marL="457200" indent="-457200">
              <a:buFont typeface="Arial" panose="020B0604020202020204" pitchFamily="34" charset="0"/>
              <a:buChar char="•"/>
            </a:pPr>
            <a:r>
              <a:rPr lang="en-US" dirty="0"/>
              <a:t>Speak up during discussions – raise your hand or unmute when invited </a:t>
            </a:r>
          </a:p>
          <a:p>
            <a:pPr marL="457200" indent="-457200">
              <a:buFont typeface="Arial" panose="020B0604020202020204" pitchFamily="34" charset="0"/>
              <a:buChar char="•"/>
            </a:pPr>
            <a:r>
              <a:rPr lang="en-US" dirty="0"/>
              <a:t>Use the </a:t>
            </a:r>
            <a:r>
              <a:rPr lang="en-US" dirty="0" err="1"/>
              <a:t>Menti</a:t>
            </a:r>
            <a:r>
              <a:rPr lang="en-US" dirty="0"/>
              <a:t> app for our first question</a:t>
            </a:r>
          </a:p>
          <a:p>
            <a:pPr marL="457200" indent="-457200">
              <a:buFont typeface="Arial" panose="020B0604020202020204" pitchFamily="34" charset="0"/>
              <a:buChar char="•"/>
            </a:pPr>
            <a:r>
              <a:rPr lang="en-US" dirty="0"/>
              <a:t>Join breakout conversations – small group time helps everyone get heard </a:t>
            </a:r>
          </a:p>
          <a:p>
            <a:pPr marL="457200" indent="-457200">
              <a:buFont typeface="Arial" panose="020B0604020202020204" pitchFamily="34" charset="0"/>
              <a:buChar char="•"/>
            </a:pPr>
            <a:r>
              <a:rPr lang="en-US" dirty="0"/>
              <a:t>Drop your ideas in the chat at any time</a:t>
            </a:r>
          </a:p>
          <a:p>
            <a:pPr marL="457200" indent="-457200">
              <a:buFont typeface="Arial" panose="020B0604020202020204" pitchFamily="34" charset="0"/>
              <a:buChar char="•"/>
            </a:pPr>
            <a:r>
              <a:rPr lang="en-US" dirty="0"/>
              <a:t>Prefer to share later? Email us anytime at </a:t>
            </a:r>
            <a:r>
              <a:rPr lang="en-US" dirty="0">
                <a:hlinkClick r:id="rId3"/>
              </a:rPr>
              <a:t>EmploymentFirst@Arizona.edu</a:t>
            </a:r>
            <a:endParaRPr lang="en-US" dirty="0"/>
          </a:p>
        </p:txBody>
      </p:sp>
    </p:spTree>
    <p:extLst>
      <p:ext uri="{BB962C8B-B14F-4D97-AF65-F5344CB8AC3E}">
        <p14:creationId xmlns:p14="http://schemas.microsoft.com/office/powerpoint/2010/main" val="2399801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941F4-13C8-4E97-8B35-206A2FB129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ABE095-73B6-CAA9-EE66-33C7497D34FC}"/>
              </a:ext>
            </a:extLst>
          </p:cNvPr>
          <p:cNvSpPr>
            <a:spLocks noGrp="1"/>
          </p:cNvSpPr>
          <p:nvPr>
            <p:ph type="title"/>
          </p:nvPr>
        </p:nvSpPr>
        <p:spPr/>
        <p:txBody>
          <a:bodyPr>
            <a:normAutofit/>
          </a:bodyPr>
          <a:lstStyle/>
          <a:p>
            <a:endParaRPr lang="en-US" dirty="0"/>
          </a:p>
        </p:txBody>
      </p:sp>
      <p:sp>
        <p:nvSpPr>
          <p:cNvPr id="3" name="Text Placeholder 2">
            <a:extLst>
              <a:ext uri="{FF2B5EF4-FFF2-40B4-BE49-F238E27FC236}">
                <a16:creationId xmlns:a16="http://schemas.microsoft.com/office/drawing/2014/main" id="{26D20CE7-79B5-CE10-5A55-FF7D53503EEF}"/>
              </a:ext>
            </a:extLst>
          </p:cNvPr>
          <p:cNvSpPr>
            <a:spLocks noGrp="1"/>
          </p:cNvSpPr>
          <p:nvPr>
            <p:ph type="body" sz="quarter" idx="10"/>
          </p:nvPr>
        </p:nvSpPr>
        <p:spPr>
          <a:xfrm>
            <a:off x="838200" y="1594779"/>
            <a:ext cx="10515600" cy="4349750"/>
          </a:xfrm>
        </p:spPr>
        <p:txBody>
          <a:bodyPr anchor="ctr">
            <a:normAutofit/>
          </a:bodyPr>
          <a:lstStyle/>
          <a:p>
            <a:pPr algn="ctr"/>
            <a:endParaRPr lang="en-US" dirty="0"/>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4" name="Add-in 3">
                <a:extLst>
                  <a:ext uri="{FF2B5EF4-FFF2-40B4-BE49-F238E27FC236}">
                    <a16:creationId xmlns:a16="http://schemas.microsoft.com/office/drawing/2014/main" id="{98DF0B6A-5757-C43C-FA2D-2BF4623941BF}"/>
                  </a:ext>
                </a:extLst>
              </p:cNvPr>
              <p:cNvGraphicFramePr>
                <a:graphicFrameLocks noGrp="1"/>
              </p:cNvGraphicFramePr>
              <p:nvPr/>
            </p:nvGraphicFramePr>
            <p:xfrm>
              <a:off x="1809750" y="1017269"/>
              <a:ext cx="8572500" cy="4823460"/>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4" name="Add-in 3">
                <a:extLst>
                  <a:ext uri="{FF2B5EF4-FFF2-40B4-BE49-F238E27FC236}">
                    <a16:creationId xmlns:a16="http://schemas.microsoft.com/office/drawing/2014/main" id="{98DF0B6A-5757-C43C-FA2D-2BF4623941BF}"/>
                  </a:ext>
                </a:extLst>
              </p:cNvPr>
              <p:cNvPicPr>
                <a:picLocks noGrp="1" noRot="1" noChangeAspect="1" noMove="1" noResize="1" noEditPoints="1" noAdjustHandles="1" noChangeArrowheads="1" noChangeShapeType="1"/>
              </p:cNvPicPr>
              <p:nvPr/>
            </p:nvPicPr>
            <p:blipFill>
              <a:blip r:embed="rId4"/>
              <a:stretch>
                <a:fillRect/>
              </a:stretch>
            </p:blipFill>
            <p:spPr>
              <a:xfrm>
                <a:off x="1809750" y="1017269"/>
                <a:ext cx="8572500" cy="4823460"/>
              </a:xfrm>
              <a:prstGeom prst="rect">
                <a:avLst/>
              </a:prstGeom>
            </p:spPr>
          </p:pic>
        </mc:Fallback>
      </mc:AlternateContent>
      <mc:AlternateContent xmlns:mc="http://schemas.openxmlformats.org/markup-compatibility/2006">
        <mc:Choice xmlns:we="http://schemas.microsoft.com/office/webextensions/webextension/2010/11" xmlns:pca="http://schemas.microsoft.com/office/powerpoint/2013/contentapp" Requires="we pca">
          <p:graphicFrame>
            <p:nvGraphicFramePr>
              <p:cNvPr id="5" name="Add-in 4">
                <a:extLst>
                  <a:ext uri="{FF2B5EF4-FFF2-40B4-BE49-F238E27FC236}">
                    <a16:creationId xmlns:a16="http://schemas.microsoft.com/office/drawing/2014/main" id="{C0691173-8480-3D1B-7B2F-3F1F613DA55D}"/>
                  </a:ext>
                </a:extLst>
              </p:cNvPr>
              <p:cNvGraphicFramePr>
                <a:graphicFrameLocks noGrp="1"/>
              </p:cNvGraphicFramePr>
              <p:nvPr>
                <p:extLst>
                  <p:ext uri="{D42A27DB-BD31-4B8C-83A1-F6EECF244321}">
                    <p14:modId xmlns:p14="http://schemas.microsoft.com/office/powerpoint/2010/main" val="2224627806"/>
                  </p:ext>
                </p:extLst>
              </p:nvPr>
            </p:nvGraphicFramePr>
            <p:xfrm>
              <a:off x="0" y="0"/>
              <a:ext cx="12192000" cy="6858000"/>
            </p:xfrm>
            <a:graphic>
              <a:graphicData uri="http://schemas.microsoft.com/office/webextensions/webextension/2010/11">
                <we:webextensionref xmlns:we="http://schemas.microsoft.com/office/webextensions/webextension/2010/11" xmlns:r="http://schemas.openxmlformats.org/officeDocument/2006/relationships" r:id="rId5"/>
              </a:graphicData>
            </a:graphic>
          </p:graphicFrame>
        </mc:Choice>
        <mc:Fallback>
          <p:pic>
            <p:nvPicPr>
              <p:cNvPr id="5" name="Add-in 4">
                <a:extLst>
                  <a:ext uri="{FF2B5EF4-FFF2-40B4-BE49-F238E27FC236}">
                    <a16:creationId xmlns:a16="http://schemas.microsoft.com/office/drawing/2014/main" id="{C0691173-8480-3D1B-7B2F-3F1F613DA55D}"/>
                  </a:ext>
                </a:extLst>
              </p:cNvPr>
              <p:cNvPicPr>
                <a:picLocks noGrp="1" noRot="1" noChangeAspect="1" noMove="1" noResize="1" noEditPoints="1" noAdjustHandles="1" noChangeArrowheads="1" noChangeShapeType="1"/>
              </p:cNvPicPr>
              <p:nvPr/>
            </p:nvPicPr>
            <p:blipFill>
              <a:blip r:embed="rId6"/>
              <a:stretch>
                <a:fillRect/>
              </a:stretch>
            </p:blipFill>
            <p:spPr>
              <a:xfrm>
                <a:off x="0" y="0"/>
                <a:ext cx="12192000" cy="6858000"/>
              </a:xfrm>
              <a:prstGeom prst="rect">
                <a:avLst/>
              </a:prstGeom>
            </p:spPr>
          </p:pic>
        </mc:Fallback>
      </mc:AlternateContent>
    </p:spTree>
    <p:extLst>
      <p:ext uri="{BB962C8B-B14F-4D97-AF65-F5344CB8AC3E}">
        <p14:creationId xmlns:p14="http://schemas.microsoft.com/office/powerpoint/2010/main" val="2980523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91C938-167C-5246-768B-E7D069CFA2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E2A11A-232C-A313-E14D-9DEC595F05AC}"/>
              </a:ext>
            </a:extLst>
          </p:cNvPr>
          <p:cNvSpPr>
            <a:spLocks noGrp="1"/>
          </p:cNvSpPr>
          <p:nvPr>
            <p:ph type="title"/>
          </p:nvPr>
        </p:nvSpPr>
        <p:spPr/>
        <p:txBody>
          <a:bodyPr>
            <a:normAutofit/>
          </a:bodyPr>
          <a:lstStyle/>
          <a:p>
            <a:r>
              <a:rPr lang="en-US" dirty="0"/>
              <a:t>Employment First Conversation 1</a:t>
            </a:r>
          </a:p>
        </p:txBody>
      </p:sp>
      <p:sp>
        <p:nvSpPr>
          <p:cNvPr id="3" name="Text Placeholder 2">
            <a:extLst>
              <a:ext uri="{FF2B5EF4-FFF2-40B4-BE49-F238E27FC236}">
                <a16:creationId xmlns:a16="http://schemas.microsoft.com/office/drawing/2014/main" id="{05899A1C-2F1F-F5BA-9949-853E4462F695}"/>
              </a:ext>
            </a:extLst>
          </p:cNvPr>
          <p:cNvSpPr>
            <a:spLocks noGrp="1"/>
          </p:cNvSpPr>
          <p:nvPr>
            <p:ph type="body" sz="quarter" idx="10"/>
          </p:nvPr>
        </p:nvSpPr>
        <p:spPr>
          <a:xfrm>
            <a:off x="838200" y="1594779"/>
            <a:ext cx="10515600" cy="4349750"/>
          </a:xfrm>
        </p:spPr>
        <p:txBody>
          <a:bodyPr anchor="ctr">
            <a:normAutofit/>
          </a:bodyPr>
          <a:lstStyle/>
          <a:p>
            <a:pPr algn="ctr"/>
            <a:r>
              <a:rPr lang="en-US" sz="4000" dirty="0"/>
              <a:t>What would success look like, for you or your community, if Employment First worked the way it should?</a:t>
            </a:r>
          </a:p>
        </p:txBody>
      </p:sp>
    </p:spTree>
    <p:extLst>
      <p:ext uri="{BB962C8B-B14F-4D97-AF65-F5344CB8AC3E}">
        <p14:creationId xmlns:p14="http://schemas.microsoft.com/office/powerpoint/2010/main" val="27853800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ENTIMETER_SERIES_ID_KEY" val="alr1xevb58zvk4x82t6hbhddnf32tq75"/>
</p:tagLst>
</file>

<file path=ppt/theme/theme1.xml><?xml version="1.0" encoding="utf-8"?>
<a:theme xmlns:a="http://schemas.openxmlformats.org/drawingml/2006/main" name="Office Theme">
  <a:themeElements>
    <a:clrScheme name="Sonoran Center Brand">
      <a:dk1>
        <a:srgbClr val="0C234B"/>
      </a:dk1>
      <a:lt1>
        <a:sysClr val="window" lastClr="FFFFFF"/>
      </a:lt1>
      <a:dk2>
        <a:srgbClr val="1E5288"/>
      </a:dk2>
      <a:lt2>
        <a:srgbClr val="F4EDE5"/>
      </a:lt2>
      <a:accent1>
        <a:srgbClr val="E2E9EB"/>
      </a:accent1>
      <a:accent2>
        <a:srgbClr val="007D84"/>
      </a:accent2>
      <a:accent3>
        <a:srgbClr val="A5A5A5"/>
      </a:accent3>
      <a:accent4>
        <a:srgbClr val="A95C42"/>
      </a:accent4>
      <a:accent5>
        <a:srgbClr val="5B9BD5"/>
      </a:accent5>
      <a:accent6>
        <a:srgbClr val="70B865"/>
      </a:accent6>
      <a:hlink>
        <a:srgbClr val="AB0520"/>
      </a:hlink>
      <a:folHlink>
        <a:srgbClr val="AB0520"/>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12.png"/></Relationships>
</file>

<file path=ppt/webextensions/_rels/webextension2.xml.rels><?xml version="1.0" encoding="UTF-8" standalone="yes"?>
<Relationships xmlns="http://schemas.openxmlformats.org/package/2006/relationships"><Relationship Id="rId1" Type="http://schemas.openxmlformats.org/officeDocument/2006/relationships/image" Target="../media/image13.png"/></Relationships>
</file>

<file path=ppt/webextensions/webextension1.xml><?xml version="1.0" encoding="utf-8"?>
<we:webextension xmlns:we="http://schemas.microsoft.com/office/webextensions/webextension/2010/11" id="{B1B1F4F7-D77F-45FE-8F51-D1DB0FFDF477}">
  <we:reference id="wa104379261" version="4.3.0.0" store="en-US" storeType="OMEX"/>
  <we:alternateReferences>
    <we:reference id="WA104379261" version="4.3.0.0" store="WA104379261" storeType="OMEX"/>
  </we:alternateReferences>
  <we:properties>
    <we:property name="MENTIMETER_QUESTION_ID_KEY" value="&quot;eqnecr9g4dyi&quot;"/>
  </we:properties>
  <we:bindings/>
  <we:snapshot xmlns:r="http://schemas.openxmlformats.org/officeDocument/2006/relationships" r:embed="rId1"/>
</we:webextension>
</file>

<file path=ppt/webextensions/webextension2.xml><?xml version="1.0" encoding="utf-8"?>
<we:webextension xmlns:we="http://schemas.microsoft.com/office/webextensions/webextension/2010/11" id="{4C3B2566-FEA9-4AA4-9AE4-25E74B42DB1E}">
  <we:reference id="wa104379261" version="4.3.0.0" store="en-US" storeType="OMEX"/>
  <we:alternateReferences>
    <we:reference id="WA104379261" version="4.3.0.0" store="WA104379261" storeType="OMEX"/>
  </we:alternateReferences>
  <we:properties>
    <we:property name="MENTIMETER_QUESTION_ID_KEY" value="&quot;eqnecr9g4dyi&quot;"/>
  </we:properties>
  <we:bindings/>
  <we:snapshot xmlns:r="http://schemas.openxmlformats.org/officeDocument/2006/relationships" r:embed="rId1"/>
</we:webextension>
</file>

<file path=docProps/app.xml><?xml version="1.0" encoding="utf-8"?>
<Properties xmlns="http://schemas.openxmlformats.org/officeDocument/2006/extended-properties" xmlns:vt="http://schemas.openxmlformats.org/officeDocument/2006/docPropsVTypes">
  <TotalTime>3500</TotalTime>
  <Words>981</Words>
  <Application>Microsoft Office PowerPoint</Application>
  <PresentationFormat>Widescreen</PresentationFormat>
  <Paragraphs>110</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Aptos</vt:lpstr>
      <vt:lpstr>Arial</vt:lpstr>
      <vt:lpstr>Calibri</vt:lpstr>
      <vt:lpstr>Office Theme</vt:lpstr>
      <vt:lpstr>Arizona’s First Employment First Team &amp; Community Conversation</vt:lpstr>
      <vt:lpstr>Agenda</vt:lpstr>
      <vt:lpstr>Meet AZ’s First Employment First Team</vt:lpstr>
      <vt:lpstr>AZ’s Employment First Project</vt:lpstr>
      <vt:lpstr>AZ Employment First  Implementation Strategies</vt:lpstr>
      <vt:lpstr>AZ Employment First Activities and Actions</vt:lpstr>
      <vt:lpstr>Create the Conversation</vt:lpstr>
      <vt:lpstr>PowerPoint Presentation</vt:lpstr>
      <vt:lpstr>Employment First Conversation 1</vt:lpstr>
      <vt:lpstr>Employment First Conversation 2</vt:lpstr>
      <vt:lpstr>Employment First Conversation 3</vt:lpstr>
      <vt:lpstr>How can you stay engaged?</vt:lpstr>
      <vt:lpstr>The Sonoran Center Employment First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Griffiths, Gina - (griffiths)</cp:lastModifiedBy>
  <cp:revision>20</cp:revision>
  <dcterms:created xsi:type="dcterms:W3CDTF">2025-06-26T21:49:02Z</dcterms:created>
  <dcterms:modified xsi:type="dcterms:W3CDTF">2025-07-14T22:17:29Z</dcterms:modified>
</cp:coreProperties>
</file>