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2" r:id="rId3"/>
    <p:sldId id="308" r:id="rId4"/>
    <p:sldId id="286" r:id="rId5"/>
    <p:sldId id="283" r:id="rId6"/>
    <p:sldId id="299" r:id="rId7"/>
    <p:sldId id="307" r:id="rId8"/>
    <p:sldId id="304" r:id="rId9"/>
    <p:sldId id="305" r:id="rId10"/>
    <p:sldId id="303" r:id="rId11"/>
    <p:sldId id="293" r:id="rId12"/>
    <p:sldId id="302" r:id="rId13"/>
    <p:sldId id="298" r:id="rId14"/>
    <p:sldId id="300" r:id="rId15"/>
    <p:sldId id="292" r:id="rId16"/>
    <p:sldId id="306" r:id="rId17"/>
    <p:sldId id="301" r:id="rId18"/>
    <p:sldId id="289" r:id="rId19"/>
    <p:sldId id="282" r:id="rId20"/>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C48"/>
    <a:srgbClr val="BC142B"/>
    <a:srgbClr val="2365DB"/>
    <a:srgbClr val="CB61C6"/>
    <a:srgbClr val="E2E9EB"/>
    <a:srgbClr val="F4EDE5"/>
    <a:srgbClr val="A95C42"/>
    <a:srgbClr val="007D84"/>
    <a:srgbClr val="70B865"/>
    <a:srgbClr val="0C23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4861" autoAdjust="0"/>
  </p:normalViewPr>
  <p:slideViewPr>
    <p:cSldViewPr snapToGrid="0">
      <p:cViewPr varScale="1">
        <p:scale>
          <a:sx n="56" d="100"/>
          <a:sy n="56" d="100"/>
        </p:scale>
        <p:origin x="1896"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6983DB-E3F4-4008-AEE4-67558D64330E}"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E9DC3A62-32DE-446A-93D2-3F0333179C44}">
      <dgm:prSet/>
      <dgm:spPr/>
      <dgm:t>
        <a:bodyPr/>
        <a:lstStyle/>
        <a:p>
          <a:r>
            <a:rPr lang="en-US"/>
            <a:t>Collaboration</a:t>
          </a:r>
        </a:p>
      </dgm:t>
    </dgm:pt>
    <dgm:pt modelId="{A56A311A-577F-4BDE-8612-63AA82A5B88E}" type="parTrans" cxnId="{40B6DB3E-182E-417E-B3FD-0BC0AD77DFC0}">
      <dgm:prSet/>
      <dgm:spPr/>
      <dgm:t>
        <a:bodyPr/>
        <a:lstStyle/>
        <a:p>
          <a:endParaRPr lang="en-US"/>
        </a:p>
      </dgm:t>
    </dgm:pt>
    <dgm:pt modelId="{8B34DFCD-D0B3-4394-9805-06BF8AF12DB9}" type="sibTrans" cxnId="{40B6DB3E-182E-417E-B3FD-0BC0AD77DFC0}">
      <dgm:prSet/>
      <dgm:spPr/>
      <dgm:t>
        <a:bodyPr/>
        <a:lstStyle/>
        <a:p>
          <a:endParaRPr lang="en-US"/>
        </a:p>
      </dgm:t>
    </dgm:pt>
    <dgm:pt modelId="{07A364F5-76B6-4482-AB38-852D8B552A11}">
      <dgm:prSet/>
      <dgm:spPr/>
      <dgm:t>
        <a:bodyPr/>
        <a:lstStyle/>
        <a:p>
          <a:r>
            <a:rPr lang="en-US"/>
            <a:t>Data-Driven Decisions</a:t>
          </a:r>
        </a:p>
      </dgm:t>
    </dgm:pt>
    <dgm:pt modelId="{4433A2A8-4B90-4632-972B-284303243924}" type="parTrans" cxnId="{1231EACA-D488-41DF-99E5-C101489C784B}">
      <dgm:prSet/>
      <dgm:spPr/>
      <dgm:t>
        <a:bodyPr/>
        <a:lstStyle/>
        <a:p>
          <a:endParaRPr lang="en-US"/>
        </a:p>
      </dgm:t>
    </dgm:pt>
    <dgm:pt modelId="{2AC0FA46-7DD2-453C-9071-982FD9760793}" type="sibTrans" cxnId="{1231EACA-D488-41DF-99E5-C101489C784B}">
      <dgm:prSet/>
      <dgm:spPr/>
      <dgm:t>
        <a:bodyPr/>
        <a:lstStyle/>
        <a:p>
          <a:endParaRPr lang="en-US"/>
        </a:p>
      </dgm:t>
    </dgm:pt>
    <dgm:pt modelId="{60CF2FE7-330C-4ACF-9835-AC6259014D42}">
      <dgm:prSet/>
      <dgm:spPr/>
      <dgm:t>
        <a:bodyPr/>
        <a:lstStyle/>
        <a:p>
          <a:r>
            <a:rPr lang="en-US"/>
            <a:t>Building</a:t>
          </a:r>
        </a:p>
      </dgm:t>
    </dgm:pt>
    <dgm:pt modelId="{261C3616-570F-4B0C-B3D8-E225E9827BF8}" type="parTrans" cxnId="{1F00DC63-73F3-4D0E-AF84-A0B9F238FE47}">
      <dgm:prSet/>
      <dgm:spPr/>
      <dgm:t>
        <a:bodyPr/>
        <a:lstStyle/>
        <a:p>
          <a:endParaRPr lang="en-US"/>
        </a:p>
      </dgm:t>
    </dgm:pt>
    <dgm:pt modelId="{E441CB5E-8EBC-4881-809F-74907D5F2CD7}" type="sibTrans" cxnId="{1F00DC63-73F3-4D0E-AF84-A0B9F238FE47}">
      <dgm:prSet/>
      <dgm:spPr/>
      <dgm:t>
        <a:bodyPr/>
        <a:lstStyle/>
        <a:p>
          <a:endParaRPr lang="en-US"/>
        </a:p>
      </dgm:t>
    </dgm:pt>
    <dgm:pt modelId="{41546503-B76B-4136-9286-419090967713}">
      <dgm:prSet/>
      <dgm:spPr/>
      <dgm:t>
        <a:bodyPr/>
        <a:lstStyle/>
        <a:p>
          <a:r>
            <a:rPr lang="en-US"/>
            <a:t>Communication</a:t>
          </a:r>
        </a:p>
      </dgm:t>
    </dgm:pt>
    <dgm:pt modelId="{9B6A04B5-7D15-42B3-A08F-1D72843D9CD2}" type="parTrans" cxnId="{702F1413-BE85-43D6-80F2-CF2FB2FC9A23}">
      <dgm:prSet/>
      <dgm:spPr/>
      <dgm:t>
        <a:bodyPr/>
        <a:lstStyle/>
        <a:p>
          <a:endParaRPr lang="en-US"/>
        </a:p>
      </dgm:t>
    </dgm:pt>
    <dgm:pt modelId="{63DD391A-35D8-4F44-978C-29805EF6A623}" type="sibTrans" cxnId="{702F1413-BE85-43D6-80F2-CF2FB2FC9A23}">
      <dgm:prSet/>
      <dgm:spPr/>
      <dgm:t>
        <a:bodyPr/>
        <a:lstStyle/>
        <a:p>
          <a:endParaRPr lang="en-US"/>
        </a:p>
      </dgm:t>
    </dgm:pt>
    <dgm:pt modelId="{02962A2F-D2C0-4040-95F1-325E6BD9A93E}" type="pres">
      <dgm:prSet presAssocID="{486983DB-E3F4-4008-AEE4-67558D64330E}" presName="hierChild1" presStyleCnt="0">
        <dgm:presLayoutVars>
          <dgm:chPref val="1"/>
          <dgm:dir/>
          <dgm:animOne val="branch"/>
          <dgm:animLvl val="lvl"/>
          <dgm:resizeHandles/>
        </dgm:presLayoutVars>
      </dgm:prSet>
      <dgm:spPr/>
    </dgm:pt>
    <dgm:pt modelId="{010A1A30-173F-4E30-9A96-A2D066BB9AF5}" type="pres">
      <dgm:prSet presAssocID="{E9DC3A62-32DE-446A-93D2-3F0333179C44}" presName="hierRoot1" presStyleCnt="0"/>
      <dgm:spPr/>
    </dgm:pt>
    <dgm:pt modelId="{C9992EB6-59B0-4ABF-B365-FB611D691179}" type="pres">
      <dgm:prSet presAssocID="{E9DC3A62-32DE-446A-93D2-3F0333179C44}" presName="composite" presStyleCnt="0"/>
      <dgm:spPr/>
    </dgm:pt>
    <dgm:pt modelId="{63217DFC-E405-40D8-BC28-B5B561F3A110}" type="pres">
      <dgm:prSet presAssocID="{E9DC3A62-32DE-446A-93D2-3F0333179C44}" presName="background" presStyleLbl="node0" presStyleIdx="0" presStyleCnt="4"/>
      <dgm:spPr/>
    </dgm:pt>
    <dgm:pt modelId="{A705C0BC-F47C-4430-B6F7-C6CC89EE5B14}" type="pres">
      <dgm:prSet presAssocID="{E9DC3A62-32DE-446A-93D2-3F0333179C44}" presName="text" presStyleLbl="fgAcc0" presStyleIdx="0" presStyleCnt="4">
        <dgm:presLayoutVars>
          <dgm:chPref val="3"/>
        </dgm:presLayoutVars>
      </dgm:prSet>
      <dgm:spPr/>
    </dgm:pt>
    <dgm:pt modelId="{CE59A9F1-B15A-4813-8BE3-26CBAB00F6B0}" type="pres">
      <dgm:prSet presAssocID="{E9DC3A62-32DE-446A-93D2-3F0333179C44}" presName="hierChild2" presStyleCnt="0"/>
      <dgm:spPr/>
    </dgm:pt>
    <dgm:pt modelId="{117C4009-AEE1-4C1F-8107-DD531F206C5B}" type="pres">
      <dgm:prSet presAssocID="{07A364F5-76B6-4482-AB38-852D8B552A11}" presName="hierRoot1" presStyleCnt="0"/>
      <dgm:spPr/>
    </dgm:pt>
    <dgm:pt modelId="{7F79F080-2DCC-4025-AA31-7892E21F8862}" type="pres">
      <dgm:prSet presAssocID="{07A364F5-76B6-4482-AB38-852D8B552A11}" presName="composite" presStyleCnt="0"/>
      <dgm:spPr/>
    </dgm:pt>
    <dgm:pt modelId="{76164D2B-9CE6-4D11-913C-32F5C0343D69}" type="pres">
      <dgm:prSet presAssocID="{07A364F5-76B6-4482-AB38-852D8B552A11}" presName="background" presStyleLbl="node0" presStyleIdx="1" presStyleCnt="4"/>
      <dgm:spPr/>
    </dgm:pt>
    <dgm:pt modelId="{A50BFB30-3E4A-4CAF-8060-BB23FB281B19}" type="pres">
      <dgm:prSet presAssocID="{07A364F5-76B6-4482-AB38-852D8B552A11}" presName="text" presStyleLbl="fgAcc0" presStyleIdx="1" presStyleCnt="4">
        <dgm:presLayoutVars>
          <dgm:chPref val="3"/>
        </dgm:presLayoutVars>
      </dgm:prSet>
      <dgm:spPr/>
    </dgm:pt>
    <dgm:pt modelId="{AF73B7DE-334E-4D84-840B-FCCAFD3D7E6F}" type="pres">
      <dgm:prSet presAssocID="{07A364F5-76B6-4482-AB38-852D8B552A11}" presName="hierChild2" presStyleCnt="0"/>
      <dgm:spPr/>
    </dgm:pt>
    <dgm:pt modelId="{5E56722E-95A8-441F-978A-132DEE746B27}" type="pres">
      <dgm:prSet presAssocID="{60CF2FE7-330C-4ACF-9835-AC6259014D42}" presName="hierRoot1" presStyleCnt="0"/>
      <dgm:spPr/>
    </dgm:pt>
    <dgm:pt modelId="{7877ECC5-3BC9-4DF7-A47D-48CA5AFDF202}" type="pres">
      <dgm:prSet presAssocID="{60CF2FE7-330C-4ACF-9835-AC6259014D42}" presName="composite" presStyleCnt="0"/>
      <dgm:spPr/>
    </dgm:pt>
    <dgm:pt modelId="{EFAAF1F1-0919-42F0-9DF0-DE29C5C6FC65}" type="pres">
      <dgm:prSet presAssocID="{60CF2FE7-330C-4ACF-9835-AC6259014D42}" presName="background" presStyleLbl="node0" presStyleIdx="2" presStyleCnt="4"/>
      <dgm:spPr/>
    </dgm:pt>
    <dgm:pt modelId="{1975EB47-8D9E-4CB1-AB9B-B5654CF4BB26}" type="pres">
      <dgm:prSet presAssocID="{60CF2FE7-330C-4ACF-9835-AC6259014D42}" presName="text" presStyleLbl="fgAcc0" presStyleIdx="2" presStyleCnt="4">
        <dgm:presLayoutVars>
          <dgm:chPref val="3"/>
        </dgm:presLayoutVars>
      </dgm:prSet>
      <dgm:spPr/>
    </dgm:pt>
    <dgm:pt modelId="{BB85A6E6-110C-4D1A-BBB1-C75C18B804AC}" type="pres">
      <dgm:prSet presAssocID="{60CF2FE7-330C-4ACF-9835-AC6259014D42}" presName="hierChild2" presStyleCnt="0"/>
      <dgm:spPr/>
    </dgm:pt>
    <dgm:pt modelId="{E77A1AD9-CCD1-4902-9B8F-F5B9ACB80030}" type="pres">
      <dgm:prSet presAssocID="{41546503-B76B-4136-9286-419090967713}" presName="hierRoot1" presStyleCnt="0"/>
      <dgm:spPr/>
    </dgm:pt>
    <dgm:pt modelId="{78072DD3-CCFB-4B83-BAF7-15E909704F4C}" type="pres">
      <dgm:prSet presAssocID="{41546503-B76B-4136-9286-419090967713}" presName="composite" presStyleCnt="0"/>
      <dgm:spPr/>
    </dgm:pt>
    <dgm:pt modelId="{DD953264-2DE3-4908-96F7-24563605F244}" type="pres">
      <dgm:prSet presAssocID="{41546503-B76B-4136-9286-419090967713}" presName="background" presStyleLbl="node0" presStyleIdx="3" presStyleCnt="4"/>
      <dgm:spPr/>
    </dgm:pt>
    <dgm:pt modelId="{DA138ED4-62EF-4356-B7D5-9229A55523FB}" type="pres">
      <dgm:prSet presAssocID="{41546503-B76B-4136-9286-419090967713}" presName="text" presStyleLbl="fgAcc0" presStyleIdx="3" presStyleCnt="4">
        <dgm:presLayoutVars>
          <dgm:chPref val="3"/>
        </dgm:presLayoutVars>
      </dgm:prSet>
      <dgm:spPr/>
    </dgm:pt>
    <dgm:pt modelId="{0199806B-DD58-46E6-B9ED-BE9466CAEFFB}" type="pres">
      <dgm:prSet presAssocID="{41546503-B76B-4136-9286-419090967713}" presName="hierChild2" presStyleCnt="0"/>
      <dgm:spPr/>
    </dgm:pt>
  </dgm:ptLst>
  <dgm:cxnLst>
    <dgm:cxn modelId="{2E31C30D-8BF9-48C0-9378-44CA6B84E440}" type="presOf" srcId="{486983DB-E3F4-4008-AEE4-67558D64330E}" destId="{02962A2F-D2C0-4040-95F1-325E6BD9A93E}" srcOrd="0" destOrd="0" presId="urn:microsoft.com/office/officeart/2005/8/layout/hierarchy1"/>
    <dgm:cxn modelId="{702F1413-BE85-43D6-80F2-CF2FB2FC9A23}" srcId="{486983DB-E3F4-4008-AEE4-67558D64330E}" destId="{41546503-B76B-4136-9286-419090967713}" srcOrd="3" destOrd="0" parTransId="{9B6A04B5-7D15-42B3-A08F-1D72843D9CD2}" sibTransId="{63DD391A-35D8-4F44-978C-29805EF6A623}"/>
    <dgm:cxn modelId="{939F8427-4582-4664-899C-CDDFB01FD454}" type="presOf" srcId="{60CF2FE7-330C-4ACF-9835-AC6259014D42}" destId="{1975EB47-8D9E-4CB1-AB9B-B5654CF4BB26}" srcOrd="0" destOrd="0" presId="urn:microsoft.com/office/officeart/2005/8/layout/hierarchy1"/>
    <dgm:cxn modelId="{AA222731-D089-4276-9C86-85B9574A228E}" type="presOf" srcId="{07A364F5-76B6-4482-AB38-852D8B552A11}" destId="{A50BFB30-3E4A-4CAF-8060-BB23FB281B19}" srcOrd="0" destOrd="0" presId="urn:microsoft.com/office/officeart/2005/8/layout/hierarchy1"/>
    <dgm:cxn modelId="{40B6DB3E-182E-417E-B3FD-0BC0AD77DFC0}" srcId="{486983DB-E3F4-4008-AEE4-67558D64330E}" destId="{E9DC3A62-32DE-446A-93D2-3F0333179C44}" srcOrd="0" destOrd="0" parTransId="{A56A311A-577F-4BDE-8612-63AA82A5B88E}" sibTransId="{8B34DFCD-D0B3-4394-9805-06BF8AF12DB9}"/>
    <dgm:cxn modelId="{4B25F35D-3097-488F-8FDF-A6671A5AABC3}" type="presOf" srcId="{E9DC3A62-32DE-446A-93D2-3F0333179C44}" destId="{A705C0BC-F47C-4430-B6F7-C6CC89EE5B14}" srcOrd="0" destOrd="0" presId="urn:microsoft.com/office/officeart/2005/8/layout/hierarchy1"/>
    <dgm:cxn modelId="{1F00DC63-73F3-4D0E-AF84-A0B9F238FE47}" srcId="{486983DB-E3F4-4008-AEE4-67558D64330E}" destId="{60CF2FE7-330C-4ACF-9835-AC6259014D42}" srcOrd="2" destOrd="0" parTransId="{261C3616-570F-4B0C-B3D8-E225E9827BF8}" sibTransId="{E441CB5E-8EBC-4881-809F-74907D5F2CD7}"/>
    <dgm:cxn modelId="{A997ED78-FAF9-428B-87E6-DF4C973FFC91}" type="presOf" srcId="{41546503-B76B-4136-9286-419090967713}" destId="{DA138ED4-62EF-4356-B7D5-9229A55523FB}" srcOrd="0" destOrd="0" presId="urn:microsoft.com/office/officeart/2005/8/layout/hierarchy1"/>
    <dgm:cxn modelId="{1231EACA-D488-41DF-99E5-C101489C784B}" srcId="{486983DB-E3F4-4008-AEE4-67558D64330E}" destId="{07A364F5-76B6-4482-AB38-852D8B552A11}" srcOrd="1" destOrd="0" parTransId="{4433A2A8-4B90-4632-972B-284303243924}" sibTransId="{2AC0FA46-7DD2-453C-9071-982FD9760793}"/>
    <dgm:cxn modelId="{E28D9E43-115D-44C3-A745-623BCFDF0DAA}" type="presParOf" srcId="{02962A2F-D2C0-4040-95F1-325E6BD9A93E}" destId="{010A1A30-173F-4E30-9A96-A2D066BB9AF5}" srcOrd="0" destOrd="0" presId="urn:microsoft.com/office/officeart/2005/8/layout/hierarchy1"/>
    <dgm:cxn modelId="{E99EBD1D-8446-4AD5-9286-84EC57E1C5A3}" type="presParOf" srcId="{010A1A30-173F-4E30-9A96-A2D066BB9AF5}" destId="{C9992EB6-59B0-4ABF-B365-FB611D691179}" srcOrd="0" destOrd="0" presId="urn:microsoft.com/office/officeart/2005/8/layout/hierarchy1"/>
    <dgm:cxn modelId="{44335D03-2E89-4BD3-B10B-57E57FD734D4}" type="presParOf" srcId="{C9992EB6-59B0-4ABF-B365-FB611D691179}" destId="{63217DFC-E405-40D8-BC28-B5B561F3A110}" srcOrd="0" destOrd="0" presId="urn:microsoft.com/office/officeart/2005/8/layout/hierarchy1"/>
    <dgm:cxn modelId="{5A7650EB-DA46-4F02-97D2-94050CAFA22A}" type="presParOf" srcId="{C9992EB6-59B0-4ABF-B365-FB611D691179}" destId="{A705C0BC-F47C-4430-B6F7-C6CC89EE5B14}" srcOrd="1" destOrd="0" presId="urn:microsoft.com/office/officeart/2005/8/layout/hierarchy1"/>
    <dgm:cxn modelId="{341EA4DC-43A8-49D0-8E65-FEDC342CECE4}" type="presParOf" srcId="{010A1A30-173F-4E30-9A96-A2D066BB9AF5}" destId="{CE59A9F1-B15A-4813-8BE3-26CBAB00F6B0}" srcOrd="1" destOrd="0" presId="urn:microsoft.com/office/officeart/2005/8/layout/hierarchy1"/>
    <dgm:cxn modelId="{B0B49B92-9C58-4BD4-AD84-F409645D239C}" type="presParOf" srcId="{02962A2F-D2C0-4040-95F1-325E6BD9A93E}" destId="{117C4009-AEE1-4C1F-8107-DD531F206C5B}" srcOrd="1" destOrd="0" presId="urn:microsoft.com/office/officeart/2005/8/layout/hierarchy1"/>
    <dgm:cxn modelId="{A0D1B129-B314-47EA-B66A-B6BF07DD4766}" type="presParOf" srcId="{117C4009-AEE1-4C1F-8107-DD531F206C5B}" destId="{7F79F080-2DCC-4025-AA31-7892E21F8862}" srcOrd="0" destOrd="0" presId="urn:microsoft.com/office/officeart/2005/8/layout/hierarchy1"/>
    <dgm:cxn modelId="{9A8831F7-4B11-4A5B-9AD2-364E64534353}" type="presParOf" srcId="{7F79F080-2DCC-4025-AA31-7892E21F8862}" destId="{76164D2B-9CE6-4D11-913C-32F5C0343D69}" srcOrd="0" destOrd="0" presId="urn:microsoft.com/office/officeart/2005/8/layout/hierarchy1"/>
    <dgm:cxn modelId="{AD1746B7-83E6-4126-9A5F-8F74412480C8}" type="presParOf" srcId="{7F79F080-2DCC-4025-AA31-7892E21F8862}" destId="{A50BFB30-3E4A-4CAF-8060-BB23FB281B19}" srcOrd="1" destOrd="0" presId="urn:microsoft.com/office/officeart/2005/8/layout/hierarchy1"/>
    <dgm:cxn modelId="{B4D2033E-B12B-42DF-8927-265B05817532}" type="presParOf" srcId="{117C4009-AEE1-4C1F-8107-DD531F206C5B}" destId="{AF73B7DE-334E-4D84-840B-FCCAFD3D7E6F}" srcOrd="1" destOrd="0" presId="urn:microsoft.com/office/officeart/2005/8/layout/hierarchy1"/>
    <dgm:cxn modelId="{9C77CD6B-CA30-43A2-9550-A92ECCCD7980}" type="presParOf" srcId="{02962A2F-D2C0-4040-95F1-325E6BD9A93E}" destId="{5E56722E-95A8-441F-978A-132DEE746B27}" srcOrd="2" destOrd="0" presId="urn:microsoft.com/office/officeart/2005/8/layout/hierarchy1"/>
    <dgm:cxn modelId="{E0731F9B-6AE6-4581-810B-FFB942A23837}" type="presParOf" srcId="{5E56722E-95A8-441F-978A-132DEE746B27}" destId="{7877ECC5-3BC9-4DF7-A47D-48CA5AFDF202}" srcOrd="0" destOrd="0" presId="urn:microsoft.com/office/officeart/2005/8/layout/hierarchy1"/>
    <dgm:cxn modelId="{31EFF0D3-8F7B-43D2-91B1-51BC97D4AC4F}" type="presParOf" srcId="{7877ECC5-3BC9-4DF7-A47D-48CA5AFDF202}" destId="{EFAAF1F1-0919-42F0-9DF0-DE29C5C6FC65}" srcOrd="0" destOrd="0" presId="urn:microsoft.com/office/officeart/2005/8/layout/hierarchy1"/>
    <dgm:cxn modelId="{FDE2034D-AE29-416B-ABFD-5C72B78394A3}" type="presParOf" srcId="{7877ECC5-3BC9-4DF7-A47D-48CA5AFDF202}" destId="{1975EB47-8D9E-4CB1-AB9B-B5654CF4BB26}" srcOrd="1" destOrd="0" presId="urn:microsoft.com/office/officeart/2005/8/layout/hierarchy1"/>
    <dgm:cxn modelId="{87DF4B7C-9369-480F-9AC2-736063D55891}" type="presParOf" srcId="{5E56722E-95A8-441F-978A-132DEE746B27}" destId="{BB85A6E6-110C-4D1A-BBB1-C75C18B804AC}" srcOrd="1" destOrd="0" presId="urn:microsoft.com/office/officeart/2005/8/layout/hierarchy1"/>
    <dgm:cxn modelId="{32BF9A6E-76EE-43FB-B1DF-99B3C9B74B10}" type="presParOf" srcId="{02962A2F-D2C0-4040-95F1-325E6BD9A93E}" destId="{E77A1AD9-CCD1-4902-9B8F-F5B9ACB80030}" srcOrd="3" destOrd="0" presId="urn:microsoft.com/office/officeart/2005/8/layout/hierarchy1"/>
    <dgm:cxn modelId="{1C4AE315-DA5B-4916-A29C-313C628C87CC}" type="presParOf" srcId="{E77A1AD9-CCD1-4902-9B8F-F5B9ACB80030}" destId="{78072DD3-CCFB-4B83-BAF7-15E909704F4C}" srcOrd="0" destOrd="0" presId="urn:microsoft.com/office/officeart/2005/8/layout/hierarchy1"/>
    <dgm:cxn modelId="{E9357997-1DD2-4895-BC24-43119805074D}" type="presParOf" srcId="{78072DD3-CCFB-4B83-BAF7-15E909704F4C}" destId="{DD953264-2DE3-4908-96F7-24563605F244}" srcOrd="0" destOrd="0" presId="urn:microsoft.com/office/officeart/2005/8/layout/hierarchy1"/>
    <dgm:cxn modelId="{33269CAD-2026-4969-86B0-EB6A3B4E0B63}" type="presParOf" srcId="{78072DD3-CCFB-4B83-BAF7-15E909704F4C}" destId="{DA138ED4-62EF-4356-B7D5-9229A55523FB}" srcOrd="1" destOrd="0" presId="urn:microsoft.com/office/officeart/2005/8/layout/hierarchy1"/>
    <dgm:cxn modelId="{07883EC9-6D04-46D1-AD08-2151738538B5}" type="presParOf" srcId="{E77A1AD9-CCD1-4902-9B8F-F5B9ACB80030}" destId="{0199806B-DD58-46E6-B9ED-BE9466CAEFF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217DFC-E405-40D8-BC28-B5B561F3A110}">
      <dsp:nvSpPr>
        <dsp:cNvPr id="0" name=""/>
        <dsp:cNvSpPr/>
      </dsp:nvSpPr>
      <dsp:spPr>
        <a:xfrm>
          <a:off x="3080" y="1361790"/>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705C0BC-F47C-4430-B6F7-C6CC89EE5B14}">
      <dsp:nvSpPr>
        <dsp:cNvPr id="0" name=""/>
        <dsp:cNvSpPr/>
      </dsp:nvSpPr>
      <dsp:spPr>
        <a:xfrm>
          <a:off x="247486" y="1593975"/>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Collaboration</a:t>
          </a:r>
        </a:p>
      </dsp:txBody>
      <dsp:txXfrm>
        <a:off x="288396" y="1634885"/>
        <a:ext cx="2117829" cy="1314957"/>
      </dsp:txXfrm>
    </dsp:sp>
    <dsp:sp modelId="{76164D2B-9CE6-4D11-913C-32F5C0343D69}">
      <dsp:nvSpPr>
        <dsp:cNvPr id="0" name=""/>
        <dsp:cNvSpPr/>
      </dsp:nvSpPr>
      <dsp:spPr>
        <a:xfrm>
          <a:off x="2691541" y="1361790"/>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50BFB30-3E4A-4CAF-8060-BB23FB281B19}">
      <dsp:nvSpPr>
        <dsp:cNvPr id="0" name=""/>
        <dsp:cNvSpPr/>
      </dsp:nvSpPr>
      <dsp:spPr>
        <a:xfrm>
          <a:off x="2935947" y="1593975"/>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Data-Driven Decisions</a:t>
          </a:r>
        </a:p>
      </dsp:txBody>
      <dsp:txXfrm>
        <a:off x="2976857" y="1634885"/>
        <a:ext cx="2117829" cy="1314957"/>
      </dsp:txXfrm>
    </dsp:sp>
    <dsp:sp modelId="{EFAAF1F1-0919-42F0-9DF0-DE29C5C6FC65}">
      <dsp:nvSpPr>
        <dsp:cNvPr id="0" name=""/>
        <dsp:cNvSpPr/>
      </dsp:nvSpPr>
      <dsp:spPr>
        <a:xfrm>
          <a:off x="5380002" y="1361790"/>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975EB47-8D9E-4CB1-AB9B-B5654CF4BB26}">
      <dsp:nvSpPr>
        <dsp:cNvPr id="0" name=""/>
        <dsp:cNvSpPr/>
      </dsp:nvSpPr>
      <dsp:spPr>
        <a:xfrm>
          <a:off x="5624408" y="1593975"/>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Building</a:t>
          </a:r>
        </a:p>
      </dsp:txBody>
      <dsp:txXfrm>
        <a:off x="5665318" y="1634885"/>
        <a:ext cx="2117829" cy="1314957"/>
      </dsp:txXfrm>
    </dsp:sp>
    <dsp:sp modelId="{DD953264-2DE3-4908-96F7-24563605F244}">
      <dsp:nvSpPr>
        <dsp:cNvPr id="0" name=""/>
        <dsp:cNvSpPr/>
      </dsp:nvSpPr>
      <dsp:spPr>
        <a:xfrm>
          <a:off x="8068463" y="1361790"/>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A138ED4-62EF-4356-B7D5-9229A55523FB}">
      <dsp:nvSpPr>
        <dsp:cNvPr id="0" name=""/>
        <dsp:cNvSpPr/>
      </dsp:nvSpPr>
      <dsp:spPr>
        <a:xfrm>
          <a:off x="8312869" y="1593975"/>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Communication</a:t>
          </a:r>
        </a:p>
      </dsp:txBody>
      <dsp:txXfrm>
        <a:off x="8353779" y="1634885"/>
        <a:ext cx="2117829" cy="13149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88003C-1165-4747-9365-D63DA4A5AE7B}" type="datetimeFigureOut">
              <a:rPr lang="en-US" smtClean="0"/>
              <a:t>8/11/2025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08B85C-7C7F-4981-9777-4F5C092258CC}" type="slidenum">
              <a:rPr lang="en-US" smtClean="0"/>
              <a:t>‹#›</a:t>
            </a:fld>
            <a:endParaRPr lang="en-US"/>
          </a:p>
        </p:txBody>
      </p:sp>
    </p:spTree>
    <p:extLst>
      <p:ext uri="{BB962C8B-B14F-4D97-AF65-F5344CB8AC3E}">
        <p14:creationId xmlns:p14="http://schemas.microsoft.com/office/powerpoint/2010/main" val="406082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08B85C-7C7F-4981-9777-4F5C092258CC}" type="slidenum">
              <a:rPr lang="en-US" smtClean="0"/>
              <a:t>1</a:t>
            </a:fld>
            <a:endParaRPr lang="en-US"/>
          </a:p>
        </p:txBody>
      </p:sp>
    </p:spTree>
    <p:extLst>
      <p:ext uri="{BB962C8B-B14F-4D97-AF65-F5344CB8AC3E}">
        <p14:creationId xmlns:p14="http://schemas.microsoft.com/office/powerpoint/2010/main" val="2246319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A4F8A8-3BFC-CD3E-AFD3-3F154E3357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874CF8-CBB8-797B-34AF-C9102E9968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FA172B-A61D-F66E-7D20-4DE5DBC348E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51A6830-4218-4ECF-3B87-9BD595ACC5D6}"/>
              </a:ext>
            </a:extLst>
          </p:cNvPr>
          <p:cNvSpPr>
            <a:spLocks noGrp="1"/>
          </p:cNvSpPr>
          <p:nvPr>
            <p:ph type="sldNum" sz="quarter" idx="5"/>
          </p:nvPr>
        </p:nvSpPr>
        <p:spPr/>
        <p:txBody>
          <a:bodyPr/>
          <a:lstStyle/>
          <a:p>
            <a:fld id="{1908B85C-7C7F-4981-9777-4F5C092258CC}" type="slidenum">
              <a:rPr lang="en-US" smtClean="0"/>
              <a:t>10</a:t>
            </a:fld>
            <a:endParaRPr lang="en-US"/>
          </a:p>
        </p:txBody>
      </p:sp>
    </p:spTree>
    <p:extLst>
      <p:ext uri="{BB962C8B-B14F-4D97-AF65-F5344CB8AC3E}">
        <p14:creationId xmlns:p14="http://schemas.microsoft.com/office/powerpoint/2010/main" val="2746297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64092-1A31-3F1C-D8DF-A66A0DF0E1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34F684-5AA0-85BA-D9F1-B50A2FD0F5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D80D17-6443-8403-6243-613A83445FE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F25D17A-91FC-2E9A-807A-7ABA943733C9}"/>
              </a:ext>
            </a:extLst>
          </p:cNvPr>
          <p:cNvSpPr>
            <a:spLocks noGrp="1"/>
          </p:cNvSpPr>
          <p:nvPr>
            <p:ph type="sldNum" sz="quarter" idx="5"/>
          </p:nvPr>
        </p:nvSpPr>
        <p:spPr/>
        <p:txBody>
          <a:bodyPr/>
          <a:lstStyle/>
          <a:p>
            <a:fld id="{1908B85C-7C7F-4981-9777-4F5C092258CC}" type="slidenum">
              <a:rPr lang="en-US" smtClean="0"/>
              <a:t>11</a:t>
            </a:fld>
            <a:endParaRPr lang="en-US"/>
          </a:p>
        </p:txBody>
      </p:sp>
    </p:spTree>
    <p:extLst>
      <p:ext uri="{BB962C8B-B14F-4D97-AF65-F5344CB8AC3E}">
        <p14:creationId xmlns:p14="http://schemas.microsoft.com/office/powerpoint/2010/main" val="868194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CC4310-E762-74B6-3A3C-DBD1DD887E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FB8F32-CCC3-614D-52BB-4DE40BFA2B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C3A565-B560-0533-AB7E-225203BDA7B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CCB9F8A-5ECA-0004-2F2C-2D031F12AE4A}"/>
              </a:ext>
            </a:extLst>
          </p:cNvPr>
          <p:cNvSpPr>
            <a:spLocks noGrp="1"/>
          </p:cNvSpPr>
          <p:nvPr>
            <p:ph type="sldNum" sz="quarter" idx="5"/>
          </p:nvPr>
        </p:nvSpPr>
        <p:spPr/>
        <p:txBody>
          <a:bodyPr/>
          <a:lstStyle/>
          <a:p>
            <a:fld id="{1908B85C-7C7F-4981-9777-4F5C092258CC}" type="slidenum">
              <a:rPr lang="en-US" smtClean="0"/>
              <a:t>12</a:t>
            </a:fld>
            <a:endParaRPr lang="en-US"/>
          </a:p>
        </p:txBody>
      </p:sp>
    </p:spTree>
    <p:extLst>
      <p:ext uri="{BB962C8B-B14F-4D97-AF65-F5344CB8AC3E}">
        <p14:creationId xmlns:p14="http://schemas.microsoft.com/office/powerpoint/2010/main" val="2730771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05E20-8284-800F-8690-321A422290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7540E1-1BE4-484A-C282-B824BA9EA8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2E9790-D334-E2A6-C35A-3D191E73163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442DAB9-DF6E-E9CA-37C6-FFA2EFF81FF7}"/>
              </a:ext>
            </a:extLst>
          </p:cNvPr>
          <p:cNvSpPr>
            <a:spLocks noGrp="1"/>
          </p:cNvSpPr>
          <p:nvPr>
            <p:ph type="sldNum" sz="quarter" idx="5"/>
          </p:nvPr>
        </p:nvSpPr>
        <p:spPr/>
        <p:txBody>
          <a:bodyPr/>
          <a:lstStyle/>
          <a:p>
            <a:fld id="{1908B85C-7C7F-4981-9777-4F5C092258CC}" type="slidenum">
              <a:rPr lang="en-US" smtClean="0"/>
              <a:t>13</a:t>
            </a:fld>
            <a:endParaRPr lang="en-US"/>
          </a:p>
        </p:txBody>
      </p:sp>
    </p:spTree>
    <p:extLst>
      <p:ext uri="{BB962C8B-B14F-4D97-AF65-F5344CB8AC3E}">
        <p14:creationId xmlns:p14="http://schemas.microsoft.com/office/powerpoint/2010/main" val="3912338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C5FDE4-DE69-9729-12A6-22C9624030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CCA5E5-0D1D-718B-5316-6414BCCC48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01B928-8304-27C7-0BCA-5448AC2F8625}"/>
              </a:ext>
            </a:extLst>
          </p:cNvPr>
          <p:cNvSpPr>
            <a:spLocks noGrp="1"/>
          </p:cNvSpPr>
          <p:nvPr>
            <p:ph type="body" idx="1"/>
          </p:nvPr>
        </p:nvSpPr>
        <p:spPr/>
        <p:txBody>
          <a:bodyPr/>
          <a:lstStyle/>
          <a:p>
            <a:pPr marL="0" indent="0">
              <a:buFont typeface="Arial" panose="020B0604020202020204" pitchFamily="34" charset="0"/>
              <a:buNone/>
            </a:pPr>
            <a:r>
              <a:rPr lang="en-US" b="0" dirty="0"/>
              <a:t>Specific Examples:</a:t>
            </a:r>
          </a:p>
          <a:p>
            <a:pPr marL="171450" indent="-171450">
              <a:buFont typeface="Arial" panose="020B0604020202020204" pitchFamily="34" charset="0"/>
              <a:buChar char="•"/>
            </a:pPr>
            <a:r>
              <a:rPr lang="en-US" b="0" dirty="0"/>
              <a:t>Developing consistent messaging</a:t>
            </a:r>
          </a:p>
          <a:p>
            <a:pPr marL="171450" indent="-171450">
              <a:buFont typeface="Arial" panose="020B0604020202020204" pitchFamily="34" charset="0"/>
              <a:buChar char="•"/>
            </a:pPr>
            <a:r>
              <a:rPr lang="en-US" b="0" dirty="0"/>
              <a:t>Developing on-demand trainings</a:t>
            </a:r>
          </a:p>
          <a:p>
            <a:pPr marL="171450" indent="-171450">
              <a:buFont typeface="Arial" panose="020B0604020202020204" pitchFamily="34" charset="0"/>
              <a:buChar char="•"/>
            </a:pPr>
            <a:r>
              <a:rPr lang="en-US" b="0" dirty="0"/>
              <a:t>Monthly T&amp;T</a:t>
            </a:r>
          </a:p>
          <a:p>
            <a:pPr marL="171450" indent="-171450">
              <a:buFont typeface="Arial" panose="020B0604020202020204" pitchFamily="34" charset="0"/>
              <a:buChar char="•"/>
            </a:pPr>
            <a:r>
              <a:rPr lang="en-US" b="0" dirty="0"/>
              <a:t>Reach out for training or technical assistance</a:t>
            </a:r>
          </a:p>
          <a:p>
            <a:pPr marL="171450" indent="-171450">
              <a:buFont typeface="Arial" panose="020B0604020202020204" pitchFamily="34" charset="0"/>
              <a:buChar char="•"/>
            </a:pPr>
            <a:r>
              <a:rPr lang="en-US" b="0" dirty="0"/>
              <a:t>Developing more resources and more robust website</a:t>
            </a:r>
          </a:p>
          <a:p>
            <a:pPr marL="171450" indent="-171450">
              <a:buFont typeface="Arial" panose="020B0604020202020204" pitchFamily="34" charset="0"/>
              <a:buChar char="•"/>
            </a:pPr>
            <a:r>
              <a:rPr lang="en-US" b="0" dirty="0"/>
              <a:t>We facilitate coordination meetings and we participate in others’ groups to ensure consistent messaging, goals, best practices, etc.</a:t>
            </a:r>
          </a:p>
          <a:p>
            <a:pPr marL="171450" indent="-171450">
              <a:buFont typeface="Arial" panose="020B0604020202020204" pitchFamily="34" charset="0"/>
              <a:buChar char="•"/>
            </a:pPr>
            <a:r>
              <a:rPr lang="en-US" b="0" dirty="0"/>
              <a:t>Supporting employer engagement efforts</a:t>
            </a:r>
          </a:p>
          <a:p>
            <a:endParaRPr lang="en-US" dirty="0"/>
          </a:p>
        </p:txBody>
      </p:sp>
      <p:sp>
        <p:nvSpPr>
          <p:cNvPr id="4" name="Slide Number Placeholder 3">
            <a:extLst>
              <a:ext uri="{FF2B5EF4-FFF2-40B4-BE49-F238E27FC236}">
                <a16:creationId xmlns:a16="http://schemas.microsoft.com/office/drawing/2014/main" id="{13FAB820-3BD5-34D7-21A5-481826EF7A29}"/>
              </a:ext>
            </a:extLst>
          </p:cNvPr>
          <p:cNvSpPr>
            <a:spLocks noGrp="1"/>
          </p:cNvSpPr>
          <p:nvPr>
            <p:ph type="sldNum" sz="quarter" idx="5"/>
          </p:nvPr>
        </p:nvSpPr>
        <p:spPr/>
        <p:txBody>
          <a:bodyPr/>
          <a:lstStyle/>
          <a:p>
            <a:fld id="{1908B85C-7C7F-4981-9777-4F5C092258CC}" type="slidenum">
              <a:rPr lang="en-US" smtClean="0"/>
              <a:t>14</a:t>
            </a:fld>
            <a:endParaRPr lang="en-US"/>
          </a:p>
        </p:txBody>
      </p:sp>
    </p:spTree>
    <p:extLst>
      <p:ext uri="{BB962C8B-B14F-4D97-AF65-F5344CB8AC3E}">
        <p14:creationId xmlns:p14="http://schemas.microsoft.com/office/powerpoint/2010/main" val="1505705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9D0B6-D8B0-CE66-56C7-F19395D8AB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BF72A5-1764-AF81-2728-8EE0C93C7E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18DE08-D71D-AB3F-9273-F6FBF8BCDD98}"/>
              </a:ext>
            </a:extLst>
          </p:cNvPr>
          <p:cNvSpPr>
            <a:spLocks noGrp="1"/>
          </p:cNvSpPr>
          <p:nvPr>
            <p:ph type="body" idx="1"/>
          </p:nvPr>
        </p:nvSpPr>
        <p:spPr/>
        <p:txBody>
          <a:bodyPr/>
          <a:lstStyle/>
          <a:p>
            <a:r>
              <a:rPr lang="en-US" dirty="0"/>
              <a:t>Coming soon:</a:t>
            </a:r>
          </a:p>
          <a:p>
            <a:pPr marL="171450" indent="-171450">
              <a:buFont typeface="Arial" panose="020B0604020202020204" pitchFamily="34" charset="0"/>
              <a:buChar char="•"/>
            </a:pPr>
            <a:r>
              <a:rPr lang="en-US" dirty="0"/>
              <a:t>Office Hours in collaboration with AZ APSE</a:t>
            </a:r>
          </a:p>
          <a:p>
            <a:pPr marL="171450" indent="-171450">
              <a:buFont typeface="Arial" panose="020B0604020202020204" pitchFamily="34" charset="0"/>
              <a:buChar char="•"/>
            </a:pPr>
            <a:r>
              <a:rPr lang="en-US" dirty="0"/>
              <a:t>Quarterly newsletter</a:t>
            </a:r>
          </a:p>
          <a:p>
            <a:pPr marL="171450" indent="-171450">
              <a:buFont typeface="Arial" panose="020B0604020202020204" pitchFamily="34" charset="0"/>
              <a:buChar char="•"/>
            </a:pPr>
            <a:r>
              <a:rPr lang="en-US" dirty="0"/>
              <a:t>More resources and training</a:t>
            </a:r>
          </a:p>
          <a:p>
            <a:pPr marL="171450" indent="-171450">
              <a:buFont typeface="Arial" panose="020B0604020202020204" pitchFamily="34" charset="0"/>
              <a:buChar char="•"/>
            </a:pPr>
            <a:r>
              <a:rPr lang="en-US"/>
              <a:t>Continue to seek partners/funding to do even more!</a:t>
            </a:r>
            <a:endParaRPr lang="en-US" dirty="0"/>
          </a:p>
        </p:txBody>
      </p:sp>
      <p:sp>
        <p:nvSpPr>
          <p:cNvPr id="4" name="Slide Number Placeholder 3">
            <a:extLst>
              <a:ext uri="{FF2B5EF4-FFF2-40B4-BE49-F238E27FC236}">
                <a16:creationId xmlns:a16="http://schemas.microsoft.com/office/drawing/2014/main" id="{2D023316-1B35-D0FD-6F9D-962438C4805B}"/>
              </a:ext>
            </a:extLst>
          </p:cNvPr>
          <p:cNvSpPr>
            <a:spLocks noGrp="1"/>
          </p:cNvSpPr>
          <p:nvPr>
            <p:ph type="sldNum" sz="quarter" idx="5"/>
          </p:nvPr>
        </p:nvSpPr>
        <p:spPr/>
        <p:txBody>
          <a:bodyPr/>
          <a:lstStyle/>
          <a:p>
            <a:fld id="{1908B85C-7C7F-4981-9777-4F5C092258CC}" type="slidenum">
              <a:rPr lang="en-US" smtClean="0"/>
              <a:t>15</a:t>
            </a:fld>
            <a:endParaRPr lang="en-US"/>
          </a:p>
        </p:txBody>
      </p:sp>
    </p:spTree>
    <p:extLst>
      <p:ext uri="{BB962C8B-B14F-4D97-AF65-F5344CB8AC3E}">
        <p14:creationId xmlns:p14="http://schemas.microsoft.com/office/powerpoint/2010/main" val="2347594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21DBE0-6617-1937-F0BD-2C3C1075C1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627BE3-6C95-1BEA-BD87-B9FC245E8E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8E0FC9-FB3E-01BA-3D2D-0F901D43684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CF61922-E074-B4D1-60B1-05E1E6F91D23}"/>
              </a:ext>
            </a:extLst>
          </p:cNvPr>
          <p:cNvSpPr>
            <a:spLocks noGrp="1"/>
          </p:cNvSpPr>
          <p:nvPr>
            <p:ph type="sldNum" sz="quarter" idx="5"/>
          </p:nvPr>
        </p:nvSpPr>
        <p:spPr/>
        <p:txBody>
          <a:bodyPr/>
          <a:lstStyle/>
          <a:p>
            <a:fld id="{1908B85C-7C7F-4981-9777-4F5C092258CC}" type="slidenum">
              <a:rPr lang="en-US" smtClean="0"/>
              <a:t>16</a:t>
            </a:fld>
            <a:endParaRPr lang="en-US"/>
          </a:p>
        </p:txBody>
      </p:sp>
    </p:spTree>
    <p:extLst>
      <p:ext uri="{BB962C8B-B14F-4D97-AF65-F5344CB8AC3E}">
        <p14:creationId xmlns:p14="http://schemas.microsoft.com/office/powerpoint/2010/main" val="2539942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05348B-1BD0-830A-42BE-0091154D88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A40C90-C8CA-10E3-491E-938EA416AA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594BB9-111A-EEBD-6901-1D93DC60D17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03417A3-7B12-1DAC-1D4C-1C74ADA26CDC}"/>
              </a:ext>
            </a:extLst>
          </p:cNvPr>
          <p:cNvSpPr>
            <a:spLocks noGrp="1"/>
          </p:cNvSpPr>
          <p:nvPr>
            <p:ph type="sldNum" sz="quarter" idx="5"/>
          </p:nvPr>
        </p:nvSpPr>
        <p:spPr/>
        <p:txBody>
          <a:bodyPr/>
          <a:lstStyle/>
          <a:p>
            <a:fld id="{1908B85C-7C7F-4981-9777-4F5C092258CC}" type="slidenum">
              <a:rPr lang="en-US" smtClean="0"/>
              <a:t>17</a:t>
            </a:fld>
            <a:endParaRPr lang="en-US"/>
          </a:p>
        </p:txBody>
      </p:sp>
    </p:spTree>
    <p:extLst>
      <p:ext uri="{BB962C8B-B14F-4D97-AF65-F5344CB8AC3E}">
        <p14:creationId xmlns:p14="http://schemas.microsoft.com/office/powerpoint/2010/main" val="3173616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82B8A-EF7D-4F0E-E995-A3C0318C8C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11A35F-148D-77D7-D5FA-53BDFB4A11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4CF203-AB09-1004-338E-64B0F24461D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3AA1263-68B3-88DD-5D48-C770B1CF2BCD}"/>
              </a:ext>
            </a:extLst>
          </p:cNvPr>
          <p:cNvSpPr>
            <a:spLocks noGrp="1"/>
          </p:cNvSpPr>
          <p:nvPr>
            <p:ph type="sldNum" sz="quarter" idx="5"/>
          </p:nvPr>
        </p:nvSpPr>
        <p:spPr/>
        <p:txBody>
          <a:bodyPr/>
          <a:lstStyle/>
          <a:p>
            <a:fld id="{1908B85C-7C7F-4981-9777-4F5C092258CC}" type="slidenum">
              <a:rPr lang="en-US" smtClean="0"/>
              <a:t>18</a:t>
            </a:fld>
            <a:endParaRPr lang="en-US"/>
          </a:p>
        </p:txBody>
      </p:sp>
    </p:spTree>
    <p:extLst>
      <p:ext uri="{BB962C8B-B14F-4D97-AF65-F5344CB8AC3E}">
        <p14:creationId xmlns:p14="http://schemas.microsoft.com/office/powerpoint/2010/main" val="11409339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08B85C-7C7F-4981-9777-4F5C092258CC}" type="slidenum">
              <a:rPr lang="en-US" smtClean="0"/>
              <a:t>19</a:t>
            </a:fld>
            <a:endParaRPr lang="en-US"/>
          </a:p>
        </p:txBody>
      </p:sp>
    </p:spTree>
    <p:extLst>
      <p:ext uri="{BB962C8B-B14F-4D97-AF65-F5344CB8AC3E}">
        <p14:creationId xmlns:p14="http://schemas.microsoft.com/office/powerpoint/2010/main" val="3884988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Explore the themes from Employment First feedback opportunities: </a:t>
            </a:r>
            <a:r>
              <a:rPr lang="en-US" sz="1200" b="0" i="0" kern="1200" dirty="0">
                <a:solidFill>
                  <a:schemeClr val="tx1"/>
                </a:solidFill>
                <a:effectLst/>
                <a:latin typeface="+mn-lt"/>
                <a:ea typeface="+mn-ea"/>
                <a:cs typeface="+mn-cs"/>
              </a:rPr>
              <a:t>The team will share the early themes and findings from the feedback we have received from the community.</a:t>
            </a:r>
          </a:p>
          <a:p>
            <a:r>
              <a:rPr lang="en-US" sz="1200" b="1" i="0" kern="1200" dirty="0">
                <a:solidFill>
                  <a:schemeClr val="tx1"/>
                </a:solidFill>
                <a:effectLst/>
                <a:latin typeface="+mn-lt"/>
                <a:ea typeface="+mn-ea"/>
                <a:cs typeface="+mn-cs"/>
              </a:rPr>
              <a:t>Discover how Arizona Employment First will move forward: </a:t>
            </a:r>
            <a:r>
              <a:rPr lang="en-US" sz="1200" b="0" i="0" kern="1200" dirty="0">
                <a:solidFill>
                  <a:schemeClr val="tx1"/>
                </a:solidFill>
                <a:effectLst/>
                <a:latin typeface="+mn-lt"/>
                <a:ea typeface="+mn-ea"/>
                <a:cs typeface="+mn-cs"/>
              </a:rPr>
              <a:t>Hear about the Arizona Employment First Team's plans to influence change in the disability employment system and local communities for the next year and beyond.</a:t>
            </a:r>
          </a:p>
          <a:p>
            <a:r>
              <a:rPr lang="en-US" sz="1200" b="1" i="0" kern="1200" dirty="0">
                <a:solidFill>
                  <a:schemeClr val="tx1"/>
                </a:solidFill>
                <a:effectLst/>
                <a:latin typeface="+mn-lt"/>
                <a:ea typeface="+mn-ea"/>
                <a:cs typeface="+mn-cs"/>
              </a:rPr>
              <a:t>Learn how you can join the action:</a:t>
            </a:r>
            <a:r>
              <a:rPr lang="en-US" sz="1200" b="0" i="0" kern="1200" dirty="0">
                <a:solidFill>
                  <a:schemeClr val="tx1"/>
                </a:solidFill>
                <a:effectLst/>
                <a:latin typeface="+mn-lt"/>
                <a:ea typeface="+mn-ea"/>
                <a:cs typeface="+mn-cs"/>
              </a:rPr>
              <a:t> Identify opportunities for you, your family, your team, or your organization to participate in the Employment First Initiative and be a part of the innovative solutions emerging in Arizona.</a:t>
            </a:r>
          </a:p>
          <a:p>
            <a:endParaRPr lang="en-US" dirty="0"/>
          </a:p>
        </p:txBody>
      </p:sp>
      <p:sp>
        <p:nvSpPr>
          <p:cNvPr id="4" name="Slide Number Placeholder 3"/>
          <p:cNvSpPr>
            <a:spLocks noGrp="1"/>
          </p:cNvSpPr>
          <p:nvPr>
            <p:ph type="sldNum" sz="quarter" idx="5"/>
          </p:nvPr>
        </p:nvSpPr>
        <p:spPr/>
        <p:txBody>
          <a:bodyPr/>
          <a:lstStyle/>
          <a:p>
            <a:fld id="{1908B85C-7C7F-4981-9777-4F5C092258CC}" type="slidenum">
              <a:rPr lang="en-US" smtClean="0"/>
              <a:t>2</a:t>
            </a:fld>
            <a:endParaRPr lang="en-US"/>
          </a:p>
        </p:txBody>
      </p:sp>
    </p:spTree>
    <p:extLst>
      <p:ext uri="{BB962C8B-B14F-4D97-AF65-F5344CB8AC3E}">
        <p14:creationId xmlns:p14="http://schemas.microsoft.com/office/powerpoint/2010/main" val="1759904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DB51B6-6DE8-5C3A-AE4A-553C0D5AE5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84AD38-3C7E-DA07-F3ED-34DD2F99E2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D36F5D-7E29-AD69-8FF5-48EFBF500D1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25F0C9F-1F29-6715-49EC-3F512A056A7D}"/>
              </a:ext>
            </a:extLst>
          </p:cNvPr>
          <p:cNvSpPr>
            <a:spLocks noGrp="1"/>
          </p:cNvSpPr>
          <p:nvPr>
            <p:ph type="sldNum" sz="quarter" idx="5"/>
          </p:nvPr>
        </p:nvSpPr>
        <p:spPr/>
        <p:txBody>
          <a:bodyPr/>
          <a:lstStyle/>
          <a:p>
            <a:fld id="{1908B85C-7C7F-4981-9777-4F5C092258CC}" type="slidenum">
              <a:rPr lang="en-US" smtClean="0"/>
              <a:t>3</a:t>
            </a:fld>
            <a:endParaRPr lang="en-US"/>
          </a:p>
        </p:txBody>
      </p:sp>
    </p:spTree>
    <p:extLst>
      <p:ext uri="{BB962C8B-B14F-4D97-AF65-F5344CB8AC3E}">
        <p14:creationId xmlns:p14="http://schemas.microsoft.com/office/powerpoint/2010/main" val="2813849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 the goals and strategies of the Employment First Project in order to collaborate and engage with resources, partners and opportunities to increase CIE outcomes for Arizonans.</a:t>
            </a:r>
          </a:p>
          <a:p>
            <a:endParaRPr lang="en-US" dirty="0"/>
          </a:p>
          <a:p>
            <a:pPr marL="457200" indent="-457200">
              <a:buFont typeface="Arial" panose="020B0604020202020204" pitchFamily="34" charset="0"/>
              <a:buChar char="•"/>
            </a:pPr>
            <a:r>
              <a:rPr lang="en-US" dirty="0"/>
              <a:t>Our vision is to transform Arizona into a state where employment is the first and preferred option for all individuals with disabilities.</a:t>
            </a:r>
          </a:p>
          <a:p>
            <a:pPr marL="457200" indent="-457200">
              <a:buFont typeface="Arial" panose="020B0604020202020204" pitchFamily="34" charset="0"/>
              <a:buChar char="•"/>
            </a:pPr>
            <a:r>
              <a:rPr lang="en-US" dirty="0"/>
              <a:t>We are committed to move Employment First principles from theory to action by fostering collaboration, building capacity, and creating innovative solutions that empower individuals with disabilities to achieve competitive integrated and meaningful employment.</a:t>
            </a:r>
          </a:p>
          <a:p>
            <a:pPr marL="457200" indent="-457200">
              <a:buFont typeface="Arial" panose="020B0604020202020204" pitchFamily="34" charset="0"/>
              <a:buChar char="•"/>
            </a:pPr>
            <a:r>
              <a:rPr lang="en-US" dirty="0"/>
              <a:t>Through partnerships with stakeholders, we aim to dismantle barriers, amplify strengths, and promote a diverse workforce. </a:t>
            </a:r>
          </a:p>
          <a:p>
            <a:pPr marL="457200" indent="-457200">
              <a:buFont typeface="Arial" panose="020B0604020202020204" pitchFamily="34" charset="0"/>
              <a:buChar char="•"/>
            </a:pPr>
            <a:r>
              <a:rPr lang="en-US" dirty="0"/>
              <a:t>By prioritizing inclusive practices, we seek to ensure that every individual can contribute to and thrive within their community, making employment not just an aspiration, but a reality for all.</a:t>
            </a:r>
          </a:p>
          <a:p>
            <a:endParaRPr lang="en-US" dirty="0"/>
          </a:p>
        </p:txBody>
      </p:sp>
      <p:sp>
        <p:nvSpPr>
          <p:cNvPr id="4" name="Slide Number Placeholder 3"/>
          <p:cNvSpPr>
            <a:spLocks noGrp="1"/>
          </p:cNvSpPr>
          <p:nvPr>
            <p:ph type="sldNum" sz="quarter" idx="5"/>
          </p:nvPr>
        </p:nvSpPr>
        <p:spPr/>
        <p:txBody>
          <a:bodyPr/>
          <a:lstStyle/>
          <a:p>
            <a:fld id="{1908B85C-7C7F-4981-9777-4F5C092258CC}" type="slidenum">
              <a:rPr lang="en-US" smtClean="0"/>
              <a:t>4</a:t>
            </a:fld>
            <a:endParaRPr lang="en-US"/>
          </a:p>
        </p:txBody>
      </p:sp>
    </p:spTree>
    <p:extLst>
      <p:ext uri="{BB962C8B-B14F-4D97-AF65-F5344CB8AC3E}">
        <p14:creationId xmlns:p14="http://schemas.microsoft.com/office/powerpoint/2010/main" val="3685970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Arial" panose="020B0604020202020204" pitchFamily="34" charset="0"/>
              <a:buChar char="•"/>
            </a:pPr>
            <a:r>
              <a:rPr lang="en-US" dirty="0"/>
              <a:t>Collaboration: Build partnerships with key stakeholders like ADDPC, Arizona APSE, and local employers to co-develop resources and initiatives.</a:t>
            </a:r>
          </a:p>
          <a:p>
            <a:pPr marL="457200" indent="-457200">
              <a:buFont typeface="Arial" panose="020B0604020202020204" pitchFamily="34" charset="0"/>
              <a:buChar char="•"/>
            </a:pPr>
            <a:r>
              <a:rPr lang="en-US" dirty="0"/>
              <a:t>Data-Driven Decisions: Use surveys and feedback from trainings and focus groups to continuously improve strategies and materials.</a:t>
            </a:r>
          </a:p>
          <a:p>
            <a:pPr marL="457200" indent="-457200">
              <a:buFont typeface="Arial" panose="020B0604020202020204" pitchFamily="34" charset="0"/>
              <a:buChar char="•"/>
            </a:pPr>
            <a:r>
              <a:rPr lang="en-US" dirty="0"/>
              <a:t>Building: Onboard and train new staff (e.g., EF coordinator) to strengthen implementation capacity.</a:t>
            </a:r>
          </a:p>
          <a:p>
            <a:pPr marL="457200" indent="-457200">
              <a:buFont typeface="Arial" panose="020B0604020202020204" pitchFamily="34" charset="0"/>
              <a:buChar char="•"/>
            </a:pPr>
            <a:r>
              <a:rPr lang="en-US" dirty="0"/>
              <a:t>Communication: Maintain transparency with stakeholders through regular updates, newsletters, and accessible materials.</a:t>
            </a:r>
          </a:p>
          <a:p>
            <a:endParaRPr lang="en-US" dirty="0"/>
          </a:p>
        </p:txBody>
      </p:sp>
      <p:sp>
        <p:nvSpPr>
          <p:cNvPr id="4" name="Slide Number Placeholder 3"/>
          <p:cNvSpPr>
            <a:spLocks noGrp="1"/>
          </p:cNvSpPr>
          <p:nvPr>
            <p:ph type="sldNum" sz="quarter" idx="5"/>
          </p:nvPr>
        </p:nvSpPr>
        <p:spPr/>
        <p:txBody>
          <a:bodyPr/>
          <a:lstStyle/>
          <a:p>
            <a:fld id="{1908B85C-7C7F-4981-9777-4F5C092258CC}" type="slidenum">
              <a:rPr lang="en-US" smtClean="0"/>
              <a:t>5</a:t>
            </a:fld>
            <a:endParaRPr lang="en-US"/>
          </a:p>
        </p:txBody>
      </p:sp>
    </p:spTree>
    <p:extLst>
      <p:ext uri="{BB962C8B-B14F-4D97-AF65-F5344CB8AC3E}">
        <p14:creationId xmlns:p14="http://schemas.microsoft.com/office/powerpoint/2010/main" val="3539512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3C0F21-165E-8F86-7443-D6A2FB51D5C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99736C-9176-7B48-33E0-30A84B8944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F916FE-7ECE-5ABA-38C8-41FB5333FCB5}"/>
              </a:ext>
            </a:extLst>
          </p:cNvPr>
          <p:cNvSpPr>
            <a:spLocks noGrp="1"/>
          </p:cNvSpPr>
          <p:nvPr>
            <p:ph type="body" idx="1"/>
          </p:nvPr>
        </p:nvSpPr>
        <p:spPr/>
        <p:txBody>
          <a:bodyPr/>
          <a:lstStyle/>
          <a:p>
            <a:r>
              <a:rPr lang="en-US" dirty="0"/>
              <a:t>In alignment with our strategies, we sought collaboration from the community to collect data to drive our planning. </a:t>
            </a:r>
          </a:p>
        </p:txBody>
      </p:sp>
      <p:sp>
        <p:nvSpPr>
          <p:cNvPr id="4" name="Slide Number Placeholder 3">
            <a:extLst>
              <a:ext uri="{FF2B5EF4-FFF2-40B4-BE49-F238E27FC236}">
                <a16:creationId xmlns:a16="http://schemas.microsoft.com/office/drawing/2014/main" id="{7E0EE2A7-90DC-89F7-E806-449C876D328D}"/>
              </a:ext>
            </a:extLst>
          </p:cNvPr>
          <p:cNvSpPr>
            <a:spLocks noGrp="1"/>
          </p:cNvSpPr>
          <p:nvPr>
            <p:ph type="sldNum" sz="quarter" idx="5"/>
          </p:nvPr>
        </p:nvSpPr>
        <p:spPr/>
        <p:txBody>
          <a:bodyPr/>
          <a:lstStyle/>
          <a:p>
            <a:fld id="{1908B85C-7C7F-4981-9777-4F5C092258CC}" type="slidenum">
              <a:rPr lang="en-US" smtClean="0"/>
              <a:t>6</a:t>
            </a:fld>
            <a:endParaRPr lang="en-US"/>
          </a:p>
        </p:txBody>
      </p:sp>
    </p:spTree>
    <p:extLst>
      <p:ext uri="{BB962C8B-B14F-4D97-AF65-F5344CB8AC3E}">
        <p14:creationId xmlns:p14="http://schemas.microsoft.com/office/powerpoint/2010/main" val="594335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3EED90-EE08-1EA3-7CD1-CE5E87844E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0E6534-38C9-9F3A-C3FE-2D4DD9A74C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FAEA5E-E15C-5A78-EADE-1218A437344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A0CC30D-5937-8173-5D9A-CFDCB9539DB2}"/>
              </a:ext>
            </a:extLst>
          </p:cNvPr>
          <p:cNvSpPr>
            <a:spLocks noGrp="1"/>
          </p:cNvSpPr>
          <p:nvPr>
            <p:ph type="sldNum" sz="quarter" idx="5"/>
          </p:nvPr>
        </p:nvSpPr>
        <p:spPr/>
        <p:txBody>
          <a:bodyPr/>
          <a:lstStyle/>
          <a:p>
            <a:fld id="{1908B85C-7C7F-4981-9777-4F5C092258CC}" type="slidenum">
              <a:rPr lang="en-US" smtClean="0"/>
              <a:t>7</a:t>
            </a:fld>
            <a:endParaRPr lang="en-US"/>
          </a:p>
        </p:txBody>
      </p:sp>
    </p:spTree>
    <p:extLst>
      <p:ext uri="{BB962C8B-B14F-4D97-AF65-F5344CB8AC3E}">
        <p14:creationId xmlns:p14="http://schemas.microsoft.com/office/powerpoint/2010/main" val="1927569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31B69-B4C3-26CD-ECA1-0C960EE3A4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977DEA-B580-3700-209F-86D2BF06FE9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7F4AE7-F6C6-EB18-D91D-B3D258A9DCD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0A5D677-9C8D-0CFB-AA3D-DDEC9F02EA49}"/>
              </a:ext>
            </a:extLst>
          </p:cNvPr>
          <p:cNvSpPr>
            <a:spLocks noGrp="1"/>
          </p:cNvSpPr>
          <p:nvPr>
            <p:ph type="sldNum" sz="quarter" idx="5"/>
          </p:nvPr>
        </p:nvSpPr>
        <p:spPr/>
        <p:txBody>
          <a:bodyPr/>
          <a:lstStyle/>
          <a:p>
            <a:fld id="{1908B85C-7C7F-4981-9777-4F5C092258CC}" type="slidenum">
              <a:rPr lang="en-US" smtClean="0"/>
              <a:t>8</a:t>
            </a:fld>
            <a:endParaRPr lang="en-US"/>
          </a:p>
        </p:txBody>
      </p:sp>
    </p:spTree>
    <p:extLst>
      <p:ext uri="{BB962C8B-B14F-4D97-AF65-F5344CB8AC3E}">
        <p14:creationId xmlns:p14="http://schemas.microsoft.com/office/powerpoint/2010/main" val="3591097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F2E6E-25E8-067F-A6B6-C358275231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E7F297-5422-EF16-5A53-096BDDD1A5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10239B-6755-0CCB-79BF-6820ACC5C06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D2DABAC-4E5B-D74A-F281-F77F7080E759}"/>
              </a:ext>
            </a:extLst>
          </p:cNvPr>
          <p:cNvSpPr>
            <a:spLocks noGrp="1"/>
          </p:cNvSpPr>
          <p:nvPr>
            <p:ph type="sldNum" sz="quarter" idx="5"/>
          </p:nvPr>
        </p:nvSpPr>
        <p:spPr/>
        <p:txBody>
          <a:bodyPr/>
          <a:lstStyle/>
          <a:p>
            <a:fld id="{1908B85C-7C7F-4981-9777-4F5C092258CC}" type="slidenum">
              <a:rPr lang="en-US" smtClean="0"/>
              <a:t>9</a:t>
            </a:fld>
            <a:endParaRPr lang="en-US"/>
          </a:p>
        </p:txBody>
      </p:sp>
    </p:spTree>
    <p:extLst>
      <p:ext uri="{BB962C8B-B14F-4D97-AF65-F5344CB8AC3E}">
        <p14:creationId xmlns:p14="http://schemas.microsoft.com/office/powerpoint/2010/main" val="17126486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instagram.com/uazsonorancenter" TargetMode="External"/><Relationship Id="rId7" Type="http://schemas.openxmlformats.org/officeDocument/2006/relationships/hyperlink" Target="https://twitter.com/Sonoran_UCEDD" TargetMode="External"/><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hyperlink" Target="https://www.youtube.com/@uazsonorancenter" TargetMode="External"/><Relationship Id="rId5" Type="http://schemas.openxmlformats.org/officeDocument/2006/relationships/hyperlink" Target="https://www.facebook.com/UAZSonoran.Center/" TargetMode="External"/><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hyperlink" Target="https://www.linkedin.com/company/uazsonoran-center/" TargetMode="Externa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C234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649F7-7D3E-5904-43DD-927E402E60C8}"/>
              </a:ext>
            </a:extLst>
          </p:cNvPr>
          <p:cNvSpPr>
            <a:spLocks noGrp="1"/>
          </p:cNvSpPr>
          <p:nvPr>
            <p:ph type="ctrTitle"/>
          </p:nvPr>
        </p:nvSpPr>
        <p:spPr>
          <a:xfrm>
            <a:off x="1524000" y="1122363"/>
            <a:ext cx="9144000" cy="2387600"/>
          </a:xfrm>
        </p:spPr>
        <p:txBody>
          <a:bodyPr anchor="b">
            <a:normAutofit/>
          </a:bodyPr>
          <a:lstStyle>
            <a:lvl1pPr algn="ctr">
              <a:defRPr sz="66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F093D80-69E4-EC56-A002-10E7826C4DDD}"/>
              </a:ext>
            </a:extLst>
          </p:cNvPr>
          <p:cNvSpPr>
            <a:spLocks noGrp="1"/>
          </p:cNvSpPr>
          <p:nvPr>
            <p:ph type="subTitle" idx="1"/>
          </p:nvPr>
        </p:nvSpPr>
        <p:spPr>
          <a:xfrm>
            <a:off x="1524000" y="3602038"/>
            <a:ext cx="9144000" cy="1655762"/>
          </a:xfrm>
          <a:prstGeom prst="rect">
            <a:avLst/>
          </a:prstGeom>
        </p:spPr>
        <p:txBody>
          <a:bodyPr>
            <a:normAutofit/>
          </a:bodyPr>
          <a:lstStyle>
            <a:lvl1pPr marL="0" indent="0" algn="ctr">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descr="University of Arizona Sonoran Center for Excellence in Disabilities Block A logo">
            <a:extLst>
              <a:ext uri="{FF2B5EF4-FFF2-40B4-BE49-F238E27FC236}">
                <a16:creationId xmlns:a16="http://schemas.microsoft.com/office/drawing/2014/main" id="{5DB07FDE-0C0F-A89D-DF58-34E934DBFF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26000" y="465843"/>
            <a:ext cx="2540000" cy="564445"/>
          </a:xfrm>
          <a:prstGeom prst="rect">
            <a:avLst/>
          </a:prstGeom>
        </p:spPr>
      </p:pic>
    </p:spTree>
    <p:extLst>
      <p:ext uri="{BB962C8B-B14F-4D97-AF65-F5344CB8AC3E}">
        <p14:creationId xmlns:p14="http://schemas.microsoft.com/office/powerpoint/2010/main" val="186892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_Arizona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42D2-B9E8-79AA-D43C-5D5769D4941B}"/>
              </a:ext>
            </a:extLst>
          </p:cNvPr>
          <p:cNvSpPr>
            <a:spLocks noGrp="1"/>
          </p:cNvSpPr>
          <p:nvPr>
            <p:ph type="title"/>
          </p:nvPr>
        </p:nvSpPr>
        <p:spPr>
          <a:xfrm>
            <a:off x="838200" y="2235488"/>
            <a:ext cx="10515600" cy="1325563"/>
          </a:xfrm>
        </p:spPr>
        <p:txBody>
          <a:bodyPr/>
          <a:lstStyle>
            <a:lvl1pPr algn="ctr">
              <a:defRPr/>
            </a:lvl1pPr>
          </a:lstStyle>
          <a:p>
            <a:r>
              <a:rPr lang="en-US" dirty="0"/>
              <a:t>Click to edit Master title style</a:t>
            </a:r>
          </a:p>
        </p:txBody>
      </p:sp>
      <p:pic>
        <p:nvPicPr>
          <p:cNvPr id="3" name="Picture 2" descr="University of Arizona Sonoran Center for Excellence in Disabilities Block A logo">
            <a:extLst>
              <a:ext uri="{FF2B5EF4-FFF2-40B4-BE49-F238E27FC236}">
                <a16:creationId xmlns:a16="http://schemas.microsoft.com/office/drawing/2014/main" id="{BC6E4686-B0C9-1FAF-3A1E-10FEA4943C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800" y="6115756"/>
            <a:ext cx="2540000" cy="564445"/>
          </a:xfrm>
          <a:prstGeom prst="rect">
            <a:avLst/>
          </a:prstGeom>
        </p:spPr>
      </p:pic>
    </p:spTree>
    <p:extLst>
      <p:ext uri="{BB962C8B-B14F-4D97-AF65-F5344CB8AC3E}">
        <p14:creationId xmlns:p14="http://schemas.microsoft.com/office/powerpoint/2010/main" val="54258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_coolgray">
    <p:bg>
      <p:bgPr>
        <a:solidFill>
          <a:srgbClr val="E2E9E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42D2-B9E8-79AA-D43C-5D5769D4941B}"/>
              </a:ext>
            </a:extLst>
          </p:cNvPr>
          <p:cNvSpPr>
            <a:spLocks noGrp="1"/>
          </p:cNvSpPr>
          <p:nvPr>
            <p:ph type="title"/>
          </p:nvPr>
        </p:nvSpPr>
        <p:spPr>
          <a:xfrm>
            <a:off x="838200" y="2235488"/>
            <a:ext cx="10515600" cy="1325563"/>
          </a:xfrm>
        </p:spPr>
        <p:txBody>
          <a:bodyPr/>
          <a:lstStyle>
            <a:lvl1pPr algn="ctr">
              <a:defRPr>
                <a:solidFill>
                  <a:srgbClr val="001C48"/>
                </a:solidFill>
              </a:defRPr>
            </a:lvl1pPr>
          </a:lstStyle>
          <a:p>
            <a:r>
              <a:rPr lang="en-US" dirty="0"/>
              <a:t>Click to edit Master title style</a:t>
            </a:r>
          </a:p>
        </p:txBody>
      </p:sp>
      <p:pic>
        <p:nvPicPr>
          <p:cNvPr id="4" name="Picture 3" descr="University of Arizona Sonoran Center for Excellence in Disabilities Block A logo">
            <a:extLst>
              <a:ext uri="{FF2B5EF4-FFF2-40B4-BE49-F238E27FC236}">
                <a16:creationId xmlns:a16="http://schemas.microsoft.com/office/drawing/2014/main" id="{24D95D28-FF81-6E95-0492-45FD45460C9B}"/>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Tree>
    <p:extLst>
      <p:ext uri="{BB962C8B-B14F-4D97-AF65-F5344CB8AC3E}">
        <p14:creationId xmlns:p14="http://schemas.microsoft.com/office/powerpoint/2010/main" val="30456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_warmgray">
    <p:bg>
      <p:bgPr>
        <a:solidFill>
          <a:srgbClr val="F4EDE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42D2-B9E8-79AA-D43C-5D5769D4941B}"/>
              </a:ext>
            </a:extLst>
          </p:cNvPr>
          <p:cNvSpPr>
            <a:spLocks noGrp="1"/>
          </p:cNvSpPr>
          <p:nvPr>
            <p:ph type="title"/>
          </p:nvPr>
        </p:nvSpPr>
        <p:spPr>
          <a:xfrm>
            <a:off x="838200" y="2235488"/>
            <a:ext cx="10515600" cy="1325563"/>
          </a:xfrm>
        </p:spPr>
        <p:txBody>
          <a:bodyPr/>
          <a:lstStyle>
            <a:lvl1pPr algn="ctr">
              <a:defRPr>
                <a:solidFill>
                  <a:schemeClr val="tx1"/>
                </a:solidFill>
              </a:defRPr>
            </a:lvl1pPr>
          </a:lstStyle>
          <a:p>
            <a:r>
              <a:rPr lang="en-US" dirty="0"/>
              <a:t>Click to edit Master title style</a:t>
            </a:r>
          </a:p>
        </p:txBody>
      </p:sp>
      <p:pic>
        <p:nvPicPr>
          <p:cNvPr id="4" name="Picture 3" descr="A black background with blue text&#10;&#10;Description automatically generated">
            <a:extLst>
              <a:ext uri="{FF2B5EF4-FFF2-40B4-BE49-F238E27FC236}">
                <a16:creationId xmlns:a16="http://schemas.microsoft.com/office/drawing/2014/main" id="{24D95D28-FF81-6E95-0492-45FD45460C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Tree>
    <p:extLst>
      <p:ext uri="{BB962C8B-B14F-4D97-AF65-F5344CB8AC3E}">
        <p14:creationId xmlns:p14="http://schemas.microsoft.com/office/powerpoint/2010/main" val="1366584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62F2B-E61F-A5C7-FF3D-275295FCBD8C}"/>
              </a:ext>
            </a:extLst>
          </p:cNvPr>
          <p:cNvSpPr>
            <a:spLocks noGrp="1"/>
          </p:cNvSpPr>
          <p:nvPr>
            <p:ph type="title"/>
          </p:nvPr>
        </p:nvSpPr>
        <p:spPr>
          <a:xfrm>
            <a:off x="839788" y="457200"/>
            <a:ext cx="3932237" cy="1600200"/>
          </a:xfrm>
        </p:spPr>
        <p:txBody>
          <a:bodyPr anchor="b">
            <a:normAutofit/>
          </a:bodyPr>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10F719F5-D17F-8598-BF24-8C54341DBB5F}"/>
              </a:ext>
            </a:extLst>
          </p:cNvPr>
          <p:cNvSpPr>
            <a:spLocks noGrp="1"/>
          </p:cNvSpPr>
          <p:nvPr>
            <p:ph type="body" sz="half" idx="2"/>
          </p:nvPr>
        </p:nvSpPr>
        <p:spPr>
          <a:xfrm>
            <a:off x="839788" y="2057400"/>
            <a:ext cx="3932237" cy="3811588"/>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Picture Placeholder 2">
            <a:extLst>
              <a:ext uri="{FF2B5EF4-FFF2-40B4-BE49-F238E27FC236}">
                <a16:creationId xmlns:a16="http://schemas.microsoft.com/office/drawing/2014/main" id="{7889B1F0-B113-89BE-48E9-7D97B4168427}"/>
              </a:ext>
            </a:extLst>
          </p:cNvPr>
          <p:cNvSpPr>
            <a:spLocks noGrp="1"/>
          </p:cNvSpPr>
          <p:nvPr>
            <p:ph type="pic" idx="1"/>
          </p:nvPr>
        </p:nvSpPr>
        <p:spPr>
          <a:xfrm>
            <a:off x="5183188" y="457201"/>
            <a:ext cx="6172200"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5" name="Picture 4" descr="University of Arizona Sonoran Center for Excellence in Disabilities Block A logo">
            <a:extLst>
              <a:ext uri="{FF2B5EF4-FFF2-40B4-BE49-F238E27FC236}">
                <a16:creationId xmlns:a16="http://schemas.microsoft.com/office/drawing/2014/main" id="{9D05C047-86CA-2397-D6D8-7CE83EC010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800" y="6115756"/>
            <a:ext cx="2540000" cy="564445"/>
          </a:xfrm>
          <a:prstGeom prst="rect">
            <a:avLst/>
          </a:prstGeom>
        </p:spPr>
      </p:pic>
    </p:spTree>
    <p:extLst>
      <p:ext uri="{BB962C8B-B14F-4D97-AF65-F5344CB8AC3E}">
        <p14:creationId xmlns:p14="http://schemas.microsoft.com/office/powerpoint/2010/main" val="3001875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layout1">
    <p:spTree>
      <p:nvGrpSpPr>
        <p:cNvPr id="1" name=""/>
        <p:cNvGrpSpPr/>
        <p:nvPr/>
      </p:nvGrpSpPr>
      <p:grpSpPr>
        <a:xfrm>
          <a:off x="0" y="0"/>
          <a:ext cx="0" cy="0"/>
          <a:chOff x="0" y="0"/>
          <a:chExt cx="0" cy="0"/>
        </a:xfrm>
      </p:grpSpPr>
      <p:sp>
        <p:nvSpPr>
          <p:cNvPr id="5" name="object 2">
            <a:extLst>
              <a:ext uri="{FF2B5EF4-FFF2-40B4-BE49-F238E27FC236}">
                <a16:creationId xmlns:a16="http://schemas.microsoft.com/office/drawing/2014/main" id="{8489D8B0-91B2-1B41-8276-AE35CA7D0195}"/>
              </a:ext>
              <a:ext uri="{C183D7F6-B498-43B3-948B-1728B52AA6E4}">
                <adec:decorative xmlns:adec="http://schemas.microsoft.com/office/drawing/2017/decorative" val="1"/>
              </a:ext>
            </a:extLst>
          </p:cNvPr>
          <p:cNvSpPr/>
          <p:nvPr/>
        </p:nvSpPr>
        <p:spPr>
          <a:xfrm>
            <a:off x="5571306" y="0"/>
            <a:ext cx="6620933" cy="6858000"/>
          </a:xfrm>
          <a:custGeom>
            <a:avLst/>
            <a:gdLst/>
            <a:ahLst/>
            <a:cxnLst/>
            <a:rect l="l" t="t" r="r" b="b"/>
            <a:pathLst>
              <a:path w="9931400" h="10287000">
                <a:moveTo>
                  <a:pt x="0" y="10286999"/>
                </a:moveTo>
                <a:lnTo>
                  <a:pt x="9931040" y="10286999"/>
                </a:lnTo>
                <a:lnTo>
                  <a:pt x="9931040" y="0"/>
                </a:lnTo>
                <a:lnTo>
                  <a:pt x="0" y="0"/>
                </a:lnTo>
                <a:lnTo>
                  <a:pt x="0" y="10286999"/>
                </a:lnTo>
                <a:close/>
              </a:path>
            </a:pathLst>
          </a:custGeom>
          <a:solidFill>
            <a:srgbClr val="0C234A"/>
          </a:solidFill>
        </p:spPr>
        <p:txBody>
          <a:bodyPr wrap="square" lIns="0" tIns="0" rIns="0" bIns="0" rtlCol="0"/>
          <a:lstStyle/>
          <a:p>
            <a:endParaRPr sz="1200"/>
          </a:p>
        </p:txBody>
      </p:sp>
      <p:sp>
        <p:nvSpPr>
          <p:cNvPr id="6" name="object 5">
            <a:extLst>
              <a:ext uri="{FF2B5EF4-FFF2-40B4-BE49-F238E27FC236}">
                <a16:creationId xmlns:a16="http://schemas.microsoft.com/office/drawing/2014/main" id="{8654DC64-9691-474A-9C55-DF8F3E492AE5}"/>
              </a:ext>
              <a:ext uri="{C183D7F6-B498-43B3-948B-1728B52AA6E4}">
                <adec:decorative xmlns:adec="http://schemas.microsoft.com/office/drawing/2017/decorative" val="1"/>
              </a:ext>
            </a:extLst>
          </p:cNvPr>
          <p:cNvSpPr/>
          <p:nvPr/>
        </p:nvSpPr>
        <p:spPr>
          <a:xfrm>
            <a:off x="0" y="0"/>
            <a:ext cx="5571489" cy="6858000"/>
          </a:xfrm>
          <a:custGeom>
            <a:avLst/>
            <a:gdLst/>
            <a:ahLst/>
            <a:cxnLst/>
            <a:rect l="l" t="t" r="r" b="b"/>
            <a:pathLst>
              <a:path w="8357234" h="10287000">
                <a:moveTo>
                  <a:pt x="0" y="10286998"/>
                </a:moveTo>
                <a:lnTo>
                  <a:pt x="0" y="0"/>
                </a:lnTo>
                <a:lnTo>
                  <a:pt x="8356958" y="0"/>
                </a:lnTo>
                <a:lnTo>
                  <a:pt x="8356958" y="10286998"/>
                </a:lnTo>
                <a:lnTo>
                  <a:pt x="0" y="10286998"/>
                </a:lnTo>
                <a:close/>
              </a:path>
            </a:pathLst>
          </a:custGeom>
          <a:solidFill>
            <a:srgbClr val="1D5287"/>
          </a:solidFill>
        </p:spPr>
        <p:txBody>
          <a:bodyPr wrap="square" lIns="0" tIns="0" rIns="0" bIns="0" rtlCol="0"/>
          <a:lstStyle/>
          <a:p>
            <a:endParaRPr sz="1200"/>
          </a:p>
        </p:txBody>
      </p:sp>
      <p:pic>
        <p:nvPicPr>
          <p:cNvPr id="4" name="Picture 3">
            <a:extLst>
              <a:ext uri="{FF2B5EF4-FFF2-40B4-BE49-F238E27FC236}">
                <a16:creationId xmlns:a16="http://schemas.microsoft.com/office/drawing/2014/main" id="{6FC7533A-301F-C943-893E-9C2835327EE9}"/>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1053" y="6168390"/>
            <a:ext cx="1308507" cy="308610"/>
          </a:xfrm>
          <a:prstGeom prst="rect">
            <a:avLst/>
          </a:prstGeom>
        </p:spPr>
      </p:pic>
      <p:sp>
        <p:nvSpPr>
          <p:cNvPr id="7" name="object 2">
            <a:extLst>
              <a:ext uri="{FF2B5EF4-FFF2-40B4-BE49-F238E27FC236}">
                <a16:creationId xmlns:a16="http://schemas.microsoft.com/office/drawing/2014/main" id="{6DC7E334-2DE0-4240-9F90-99E7A2F669D9}"/>
              </a:ext>
              <a:ext uri="{C183D7F6-B498-43B3-948B-1728B52AA6E4}">
                <adec:decorative xmlns:adec="http://schemas.microsoft.com/office/drawing/2017/decorative" val="1"/>
              </a:ext>
            </a:extLst>
          </p:cNvPr>
          <p:cNvSpPr/>
          <p:nvPr userDrawn="1"/>
        </p:nvSpPr>
        <p:spPr>
          <a:xfrm>
            <a:off x="5571306" y="0"/>
            <a:ext cx="6620933" cy="6858000"/>
          </a:xfrm>
          <a:custGeom>
            <a:avLst/>
            <a:gdLst/>
            <a:ahLst/>
            <a:cxnLst/>
            <a:rect l="l" t="t" r="r" b="b"/>
            <a:pathLst>
              <a:path w="9931400" h="10287000">
                <a:moveTo>
                  <a:pt x="0" y="10286999"/>
                </a:moveTo>
                <a:lnTo>
                  <a:pt x="9931040" y="10286999"/>
                </a:lnTo>
                <a:lnTo>
                  <a:pt x="9931040" y="0"/>
                </a:lnTo>
                <a:lnTo>
                  <a:pt x="0" y="0"/>
                </a:lnTo>
                <a:lnTo>
                  <a:pt x="0" y="10286999"/>
                </a:lnTo>
                <a:close/>
              </a:path>
            </a:pathLst>
          </a:custGeom>
          <a:solidFill>
            <a:srgbClr val="0C234A"/>
          </a:solidFill>
        </p:spPr>
        <p:txBody>
          <a:bodyPr wrap="square" lIns="0" tIns="0" rIns="0" bIns="0" rtlCol="0"/>
          <a:lstStyle/>
          <a:p>
            <a:endParaRPr sz="1200"/>
          </a:p>
        </p:txBody>
      </p:sp>
      <p:sp>
        <p:nvSpPr>
          <p:cNvPr id="8" name="object 5">
            <a:extLst>
              <a:ext uri="{FF2B5EF4-FFF2-40B4-BE49-F238E27FC236}">
                <a16:creationId xmlns:a16="http://schemas.microsoft.com/office/drawing/2014/main" id="{2476AAEC-C989-E94D-8930-F17A05A8F654}"/>
              </a:ext>
              <a:ext uri="{C183D7F6-B498-43B3-948B-1728B52AA6E4}">
                <adec:decorative xmlns:adec="http://schemas.microsoft.com/office/drawing/2017/decorative" val="1"/>
              </a:ext>
            </a:extLst>
          </p:cNvPr>
          <p:cNvSpPr/>
          <p:nvPr userDrawn="1"/>
        </p:nvSpPr>
        <p:spPr>
          <a:xfrm>
            <a:off x="0" y="0"/>
            <a:ext cx="5571489" cy="6858000"/>
          </a:xfrm>
          <a:custGeom>
            <a:avLst/>
            <a:gdLst/>
            <a:ahLst/>
            <a:cxnLst/>
            <a:rect l="l" t="t" r="r" b="b"/>
            <a:pathLst>
              <a:path w="8357234" h="10287000">
                <a:moveTo>
                  <a:pt x="0" y="10286998"/>
                </a:moveTo>
                <a:lnTo>
                  <a:pt x="0" y="0"/>
                </a:lnTo>
                <a:lnTo>
                  <a:pt x="8356958" y="0"/>
                </a:lnTo>
                <a:lnTo>
                  <a:pt x="8356958" y="10286998"/>
                </a:lnTo>
                <a:lnTo>
                  <a:pt x="0" y="10286998"/>
                </a:lnTo>
                <a:close/>
              </a:path>
            </a:pathLst>
          </a:custGeom>
          <a:solidFill>
            <a:srgbClr val="1D5287"/>
          </a:solidFill>
        </p:spPr>
        <p:txBody>
          <a:bodyPr wrap="square" lIns="0" tIns="0" rIns="0" bIns="0" rtlCol="0"/>
          <a:lstStyle/>
          <a:p>
            <a:endParaRPr sz="1200"/>
          </a:p>
        </p:txBody>
      </p:sp>
      <p:sp>
        <p:nvSpPr>
          <p:cNvPr id="3" name="Title 1">
            <a:extLst>
              <a:ext uri="{FF2B5EF4-FFF2-40B4-BE49-F238E27FC236}">
                <a16:creationId xmlns:a16="http://schemas.microsoft.com/office/drawing/2014/main" id="{5D00D7BA-92E0-4F37-9781-071958424BBE}"/>
              </a:ext>
            </a:extLst>
          </p:cNvPr>
          <p:cNvSpPr>
            <a:spLocks noGrp="1"/>
          </p:cNvSpPr>
          <p:nvPr>
            <p:ph type="title"/>
          </p:nvPr>
        </p:nvSpPr>
        <p:spPr>
          <a:xfrm>
            <a:off x="839788" y="457200"/>
            <a:ext cx="3932237" cy="1600200"/>
          </a:xfrm>
        </p:spPr>
        <p:txBody>
          <a:bodyPr anchor="b">
            <a:normAutofit/>
          </a:bodyPr>
          <a:lstStyle>
            <a:lvl1pPr>
              <a:defRPr sz="3200"/>
            </a:lvl1pPr>
          </a:lstStyle>
          <a:p>
            <a:r>
              <a:rPr lang="en-US" dirty="0"/>
              <a:t>Click to edit Master title style</a:t>
            </a:r>
          </a:p>
        </p:txBody>
      </p:sp>
      <p:sp>
        <p:nvSpPr>
          <p:cNvPr id="2" name="Text Placeholder 3">
            <a:extLst>
              <a:ext uri="{FF2B5EF4-FFF2-40B4-BE49-F238E27FC236}">
                <a16:creationId xmlns:a16="http://schemas.microsoft.com/office/drawing/2014/main" id="{96DDB9AD-9A71-277E-A6F9-172CA757E5EF}"/>
              </a:ext>
            </a:extLst>
          </p:cNvPr>
          <p:cNvSpPr>
            <a:spLocks noGrp="1"/>
          </p:cNvSpPr>
          <p:nvPr>
            <p:ph type="body" sz="half" idx="2"/>
          </p:nvPr>
        </p:nvSpPr>
        <p:spPr>
          <a:xfrm>
            <a:off x="839788" y="2057400"/>
            <a:ext cx="3932237" cy="3811588"/>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ext Placeholder 3">
            <a:extLst>
              <a:ext uri="{FF2B5EF4-FFF2-40B4-BE49-F238E27FC236}">
                <a16:creationId xmlns:a16="http://schemas.microsoft.com/office/drawing/2014/main" id="{1A6ED579-106C-00A1-1E08-A1B2BE8CCDC0}"/>
              </a:ext>
            </a:extLst>
          </p:cNvPr>
          <p:cNvSpPr>
            <a:spLocks noGrp="1"/>
          </p:cNvSpPr>
          <p:nvPr>
            <p:ph type="body" sz="half" idx="10"/>
          </p:nvPr>
        </p:nvSpPr>
        <p:spPr>
          <a:xfrm>
            <a:off x="6096000" y="457200"/>
            <a:ext cx="5571489" cy="5411788"/>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pic>
        <p:nvPicPr>
          <p:cNvPr id="10" name="Picture 9" descr="University of Arizona Sonoran Center for Excellence in Disabilities Block A logo">
            <a:extLst>
              <a:ext uri="{FF2B5EF4-FFF2-40B4-BE49-F238E27FC236}">
                <a16:creationId xmlns:a16="http://schemas.microsoft.com/office/drawing/2014/main" id="{85C93ECD-6E05-908D-DE14-582DA4BB9A2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448800" y="6115756"/>
            <a:ext cx="2540000" cy="564445"/>
          </a:xfrm>
          <a:prstGeom prst="rect">
            <a:avLst/>
          </a:prstGeom>
        </p:spPr>
      </p:pic>
    </p:spTree>
    <p:extLst>
      <p:ext uri="{BB962C8B-B14F-4D97-AF65-F5344CB8AC3E}">
        <p14:creationId xmlns:p14="http://schemas.microsoft.com/office/powerpoint/2010/main" val="943041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layout3">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9EC7F6FC-8C17-7944-97E1-591457593D14}"/>
              </a:ext>
              <a:ext uri="{C183D7F6-B498-43B3-948B-1728B52AA6E4}">
                <adec:decorative xmlns:adec="http://schemas.microsoft.com/office/drawing/2017/decorative" val="1"/>
              </a:ext>
            </a:extLst>
          </p:cNvPr>
          <p:cNvSpPr/>
          <p:nvPr userDrawn="1"/>
        </p:nvSpPr>
        <p:spPr>
          <a:xfrm>
            <a:off x="0" y="1"/>
            <a:ext cx="12192000" cy="6858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0C234A"/>
          </a:solidFill>
        </p:spPr>
        <p:txBody>
          <a:bodyPr wrap="square" lIns="0" tIns="0" rIns="0" bIns="0" rtlCol="0"/>
          <a:lstStyle/>
          <a:p>
            <a:endParaRPr sz="1200"/>
          </a:p>
        </p:txBody>
      </p:sp>
      <p:sp>
        <p:nvSpPr>
          <p:cNvPr id="10" name="Rectangle 9">
            <a:extLst>
              <a:ext uri="{FF2B5EF4-FFF2-40B4-BE49-F238E27FC236}">
                <a16:creationId xmlns:a16="http://schemas.microsoft.com/office/drawing/2014/main" id="{A73A0462-D5A9-7244-9A95-E7CFDFD19696}"/>
              </a:ext>
              <a:ext uri="{C183D7F6-B498-43B3-948B-1728B52AA6E4}">
                <adec:decorative xmlns:adec="http://schemas.microsoft.com/office/drawing/2017/decorative" val="1"/>
              </a:ext>
            </a:extLst>
          </p:cNvPr>
          <p:cNvSpPr/>
          <p:nvPr userDrawn="1"/>
        </p:nvSpPr>
        <p:spPr>
          <a:xfrm>
            <a:off x="0" y="1"/>
            <a:ext cx="5291243" cy="68579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endParaRPr lang="en-US" sz="1200"/>
          </a:p>
        </p:txBody>
      </p:sp>
      <p:sp>
        <p:nvSpPr>
          <p:cNvPr id="8" name="object 3">
            <a:extLst>
              <a:ext uri="{FF2B5EF4-FFF2-40B4-BE49-F238E27FC236}">
                <a16:creationId xmlns:a16="http://schemas.microsoft.com/office/drawing/2014/main" id="{5BCED2B4-9C62-1741-850A-BB0C9F2FF04B}"/>
              </a:ext>
              <a:ext uri="{C183D7F6-B498-43B3-948B-1728B52AA6E4}">
                <adec:decorative xmlns:adec="http://schemas.microsoft.com/office/drawing/2017/decorative" val="1"/>
              </a:ext>
            </a:extLst>
          </p:cNvPr>
          <p:cNvSpPr/>
          <p:nvPr userDrawn="1"/>
        </p:nvSpPr>
        <p:spPr>
          <a:xfrm>
            <a:off x="5291519" y="1"/>
            <a:ext cx="6900757" cy="3055197"/>
          </a:xfrm>
          <a:custGeom>
            <a:avLst/>
            <a:gdLst/>
            <a:ahLst/>
            <a:cxnLst/>
            <a:rect l="l" t="t" r="r" b="b"/>
            <a:pathLst>
              <a:path w="10351135" h="4582795">
                <a:moveTo>
                  <a:pt x="10350721" y="4582329"/>
                </a:moveTo>
                <a:lnTo>
                  <a:pt x="0" y="4582329"/>
                </a:lnTo>
                <a:lnTo>
                  <a:pt x="0" y="0"/>
                </a:lnTo>
                <a:lnTo>
                  <a:pt x="10350721" y="0"/>
                </a:lnTo>
                <a:lnTo>
                  <a:pt x="10350721" y="4582329"/>
                </a:lnTo>
                <a:close/>
              </a:path>
            </a:pathLst>
          </a:custGeom>
          <a:solidFill>
            <a:srgbClr val="1D5287"/>
          </a:solidFill>
        </p:spPr>
        <p:txBody>
          <a:bodyPr wrap="square" lIns="0" tIns="0" rIns="0" bIns="0" rtlCol="0"/>
          <a:lstStyle/>
          <a:p>
            <a:endParaRPr sz="1200"/>
          </a:p>
        </p:txBody>
      </p:sp>
      <p:sp>
        <p:nvSpPr>
          <p:cNvPr id="3" name="Title 1">
            <a:extLst>
              <a:ext uri="{FF2B5EF4-FFF2-40B4-BE49-F238E27FC236}">
                <a16:creationId xmlns:a16="http://schemas.microsoft.com/office/drawing/2014/main" id="{A7393A0A-3A23-A676-B07D-8657CE706CE4}"/>
              </a:ext>
            </a:extLst>
          </p:cNvPr>
          <p:cNvSpPr>
            <a:spLocks noGrp="1"/>
          </p:cNvSpPr>
          <p:nvPr>
            <p:ph type="title"/>
          </p:nvPr>
        </p:nvSpPr>
        <p:spPr>
          <a:xfrm>
            <a:off x="6293645" y="839586"/>
            <a:ext cx="4895286" cy="1600200"/>
          </a:xfrm>
        </p:spPr>
        <p:txBody>
          <a:bodyPr anchor="b">
            <a:normAutofit/>
          </a:bodyPr>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3BA67481-7D5A-8380-68E0-D7596D60BD21}"/>
              </a:ext>
            </a:extLst>
          </p:cNvPr>
          <p:cNvSpPr>
            <a:spLocks noGrp="1"/>
          </p:cNvSpPr>
          <p:nvPr>
            <p:ph type="body" sz="half" idx="2"/>
          </p:nvPr>
        </p:nvSpPr>
        <p:spPr>
          <a:xfrm>
            <a:off x="6293645" y="3344769"/>
            <a:ext cx="4895286" cy="248141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Picture Placeholder 2">
            <a:extLst>
              <a:ext uri="{FF2B5EF4-FFF2-40B4-BE49-F238E27FC236}">
                <a16:creationId xmlns:a16="http://schemas.microsoft.com/office/drawing/2014/main" id="{BEEDC8B6-BCA7-D21B-9A8A-3B9EE5353FDF}"/>
              </a:ext>
            </a:extLst>
          </p:cNvPr>
          <p:cNvSpPr>
            <a:spLocks noGrp="1"/>
          </p:cNvSpPr>
          <p:nvPr>
            <p:ph type="pic" idx="1"/>
          </p:nvPr>
        </p:nvSpPr>
        <p:spPr>
          <a:xfrm>
            <a:off x="-7342" y="-1"/>
            <a:ext cx="5297918"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2" name="Picture 1" descr="University of Arizona Sonoran Center for Excellence in Disabilities Block A logo">
            <a:extLst>
              <a:ext uri="{FF2B5EF4-FFF2-40B4-BE49-F238E27FC236}">
                <a16:creationId xmlns:a16="http://schemas.microsoft.com/office/drawing/2014/main" id="{F9B7FDA1-888B-2FA1-3D85-D90892623F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800" y="6115756"/>
            <a:ext cx="2540000" cy="564445"/>
          </a:xfrm>
          <a:prstGeom prst="rect">
            <a:avLst/>
          </a:prstGeom>
        </p:spPr>
      </p:pic>
    </p:spTree>
    <p:extLst>
      <p:ext uri="{BB962C8B-B14F-4D97-AF65-F5344CB8AC3E}">
        <p14:creationId xmlns:p14="http://schemas.microsoft.com/office/powerpoint/2010/main" val="3341330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Contact Slide">
    <p:bg>
      <p:bgPr>
        <a:solidFill>
          <a:srgbClr val="0C234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649F7-7D3E-5904-43DD-927E402E60C8}"/>
              </a:ext>
            </a:extLst>
          </p:cNvPr>
          <p:cNvSpPr>
            <a:spLocks noGrp="1"/>
          </p:cNvSpPr>
          <p:nvPr>
            <p:ph type="ctrTitle" hasCustomPrompt="1"/>
          </p:nvPr>
        </p:nvSpPr>
        <p:spPr>
          <a:xfrm>
            <a:off x="1524000" y="1122363"/>
            <a:ext cx="9144000" cy="1886844"/>
          </a:xfrm>
        </p:spPr>
        <p:txBody>
          <a:bodyPr anchor="b">
            <a:normAutofit/>
          </a:bodyPr>
          <a:lstStyle>
            <a:lvl1pPr algn="ctr">
              <a:defRPr sz="6600">
                <a:solidFill>
                  <a:schemeClr val="bg1"/>
                </a:solidFill>
              </a:defRPr>
            </a:lvl1pPr>
          </a:lstStyle>
          <a:p>
            <a:r>
              <a:rPr lang="en-US" dirty="0"/>
              <a:t>Contact</a:t>
            </a:r>
          </a:p>
        </p:txBody>
      </p:sp>
      <p:sp>
        <p:nvSpPr>
          <p:cNvPr id="3" name="Subtitle 2">
            <a:extLst>
              <a:ext uri="{FF2B5EF4-FFF2-40B4-BE49-F238E27FC236}">
                <a16:creationId xmlns:a16="http://schemas.microsoft.com/office/drawing/2014/main" id="{5F093D80-69E4-EC56-A002-10E7826C4DDD}"/>
              </a:ext>
            </a:extLst>
          </p:cNvPr>
          <p:cNvSpPr>
            <a:spLocks noGrp="1"/>
          </p:cNvSpPr>
          <p:nvPr>
            <p:ph type="subTitle" idx="1"/>
          </p:nvPr>
        </p:nvSpPr>
        <p:spPr>
          <a:xfrm>
            <a:off x="1524000" y="3037880"/>
            <a:ext cx="9144000" cy="1305717"/>
          </a:xfrm>
          <a:prstGeom prst="rect">
            <a:avLst/>
          </a:prstGeom>
        </p:spPr>
        <p:txBody>
          <a:bodyPr>
            <a:normAutofit/>
          </a:bodyPr>
          <a:lstStyle>
            <a:lvl1pPr marL="0" indent="0" algn="ctr">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descr="University of Arizona Sonoran Center for Excellence in Disabilities Block A logo">
            <a:extLst>
              <a:ext uri="{FF2B5EF4-FFF2-40B4-BE49-F238E27FC236}">
                <a16:creationId xmlns:a16="http://schemas.microsoft.com/office/drawing/2014/main" id="{5DB07FDE-0C0F-A89D-DF58-34E934DBFF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26000" y="465843"/>
            <a:ext cx="2540000" cy="564445"/>
          </a:xfrm>
          <a:prstGeom prst="rect">
            <a:avLst/>
          </a:prstGeom>
        </p:spPr>
      </p:pic>
      <p:sp>
        <p:nvSpPr>
          <p:cNvPr id="6" name="Rectangle 5">
            <a:extLst>
              <a:ext uri="{FF2B5EF4-FFF2-40B4-BE49-F238E27FC236}">
                <a16:creationId xmlns:a16="http://schemas.microsoft.com/office/drawing/2014/main" id="{BA6DE21D-EB52-BCC7-F421-825690F78FCD}"/>
              </a:ext>
              <a:ext uri="{C183D7F6-B498-43B3-948B-1728B52AA6E4}">
                <adec:decorative xmlns:adec="http://schemas.microsoft.com/office/drawing/2017/decorative" val="1"/>
              </a:ext>
            </a:extLst>
          </p:cNvPr>
          <p:cNvSpPr/>
          <p:nvPr userDrawn="1"/>
        </p:nvSpPr>
        <p:spPr>
          <a:xfrm>
            <a:off x="0" y="5202238"/>
            <a:ext cx="12192000" cy="16557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endParaRPr lang="en-US" sz="1200"/>
          </a:p>
        </p:txBody>
      </p:sp>
      <p:sp>
        <p:nvSpPr>
          <p:cNvPr id="5" name="Subtitle 2">
            <a:extLst>
              <a:ext uri="{FF2B5EF4-FFF2-40B4-BE49-F238E27FC236}">
                <a16:creationId xmlns:a16="http://schemas.microsoft.com/office/drawing/2014/main" id="{6F0FAA5A-6662-15FD-A483-180D66D83253}"/>
              </a:ext>
            </a:extLst>
          </p:cNvPr>
          <p:cNvSpPr txBox="1">
            <a:spLocks/>
          </p:cNvSpPr>
          <p:nvPr userDrawn="1"/>
        </p:nvSpPr>
        <p:spPr>
          <a:xfrm>
            <a:off x="1475349" y="5389847"/>
            <a:ext cx="9144000" cy="52052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36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400" u="none" dirty="0">
                <a:solidFill>
                  <a:srgbClr val="BC142B"/>
                </a:solidFill>
              </a:rPr>
              <a:t>sonorancenter.arizona.edu</a:t>
            </a:r>
          </a:p>
        </p:txBody>
      </p:sp>
      <p:pic>
        <p:nvPicPr>
          <p:cNvPr id="8" name="Picture 7" descr="A blue and black logo&#10;&#10;Description automatically generated">
            <a:hlinkClick r:id="rId3"/>
            <a:extLst>
              <a:ext uri="{FF2B5EF4-FFF2-40B4-BE49-F238E27FC236}">
                <a16:creationId xmlns:a16="http://schemas.microsoft.com/office/drawing/2014/main" id="{19C5239E-25F7-0FF6-07A3-9DBA5AF76D0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39847" y="5859772"/>
            <a:ext cx="752403" cy="752403"/>
          </a:xfrm>
          <a:prstGeom prst="rect">
            <a:avLst/>
          </a:prstGeom>
        </p:spPr>
      </p:pic>
      <p:pic>
        <p:nvPicPr>
          <p:cNvPr id="10" name="Picture 9" descr="A blue letter f on a black background&#10;&#10;Description automatically generated">
            <a:hlinkClick r:id="rId5"/>
            <a:extLst>
              <a:ext uri="{FF2B5EF4-FFF2-40B4-BE49-F238E27FC236}">
                <a16:creationId xmlns:a16="http://schemas.microsoft.com/office/drawing/2014/main" id="{63F5D9B0-360A-56D0-173B-07A2EB5558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981337" y="5888445"/>
            <a:ext cx="705180" cy="705180"/>
          </a:xfrm>
          <a:prstGeom prst="rect">
            <a:avLst/>
          </a:prstGeom>
        </p:spPr>
      </p:pic>
      <p:pic>
        <p:nvPicPr>
          <p:cNvPr id="12" name="Picture 11" descr="A blue x in a circle&#10;&#10;Description automatically generated">
            <a:hlinkClick r:id="rId7"/>
            <a:extLst>
              <a:ext uri="{FF2B5EF4-FFF2-40B4-BE49-F238E27FC236}">
                <a16:creationId xmlns:a16="http://schemas.microsoft.com/office/drawing/2014/main" id="{DF2EAF83-953F-2064-5952-BE0213021E4C}"/>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5553524" y="5846534"/>
            <a:ext cx="785181" cy="785181"/>
          </a:xfrm>
          <a:prstGeom prst="rect">
            <a:avLst/>
          </a:prstGeom>
        </p:spPr>
      </p:pic>
      <p:pic>
        <p:nvPicPr>
          <p:cNvPr id="14" name="Picture 13" descr="A blue square with white letters on it&#10;&#10;Description automatically generated">
            <a:hlinkClick r:id="rId9"/>
            <a:extLst>
              <a:ext uri="{FF2B5EF4-FFF2-40B4-BE49-F238E27FC236}">
                <a16:creationId xmlns:a16="http://schemas.microsoft.com/office/drawing/2014/main" id="{447938CD-9611-E2D9-78C1-C213F78B8C2B}"/>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6365215" y="5859772"/>
            <a:ext cx="733853" cy="733853"/>
          </a:xfrm>
          <a:prstGeom prst="rect">
            <a:avLst/>
          </a:prstGeom>
        </p:spPr>
      </p:pic>
      <p:pic>
        <p:nvPicPr>
          <p:cNvPr id="16" name="Picture 15" descr="A blue and black logo&#10;&#10;Description automatically generated">
            <a:hlinkClick r:id="rId11"/>
            <a:extLst>
              <a:ext uri="{FF2B5EF4-FFF2-40B4-BE49-F238E27FC236}">
                <a16:creationId xmlns:a16="http://schemas.microsoft.com/office/drawing/2014/main" id="{219629DA-1AB6-FEA7-2850-DA4A85D55C24}"/>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7108952" y="5835165"/>
            <a:ext cx="809544" cy="809544"/>
          </a:xfrm>
          <a:prstGeom prst="rect">
            <a:avLst/>
          </a:prstGeom>
        </p:spPr>
      </p:pic>
    </p:spTree>
    <p:extLst>
      <p:ext uri="{BB962C8B-B14F-4D97-AF65-F5344CB8AC3E}">
        <p14:creationId xmlns:p14="http://schemas.microsoft.com/office/powerpoint/2010/main" val="287303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University of Arizona Sonoran Center for Excellence in Disabilities Block A logo">
            <a:extLst>
              <a:ext uri="{FF2B5EF4-FFF2-40B4-BE49-F238E27FC236}">
                <a16:creationId xmlns:a16="http://schemas.microsoft.com/office/drawing/2014/main" id="{14B1A863-83D7-9AB3-EF25-7EE230F31E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Tree>
    <p:extLst>
      <p:ext uri="{BB962C8B-B14F-4D97-AF65-F5344CB8AC3E}">
        <p14:creationId xmlns:p14="http://schemas.microsoft.com/office/powerpoint/2010/main" val="1458487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Content_ArizonaBlu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University of Arizona Sonoran Center for Excellence in Disabilities Block A logo">
            <a:extLst>
              <a:ext uri="{FF2B5EF4-FFF2-40B4-BE49-F238E27FC236}">
                <a16:creationId xmlns:a16="http://schemas.microsoft.com/office/drawing/2014/main" id="{92D966D0-820E-1E31-2483-440805A9CD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
        <p:nvSpPr>
          <p:cNvPr id="3" name="object 8">
            <a:extLst>
              <a:ext uri="{FF2B5EF4-FFF2-40B4-BE49-F238E27FC236}">
                <a16:creationId xmlns:a16="http://schemas.microsoft.com/office/drawing/2014/main" id="{3734DBC9-DAC2-20D6-8E5C-F23DDC9EE9E5}"/>
              </a:ext>
              <a:ext uri="{C183D7F6-B498-43B3-948B-1728B52AA6E4}">
                <adec:decorative xmlns:adec="http://schemas.microsoft.com/office/drawing/2017/decorative" val="1"/>
              </a:ext>
            </a:extLst>
          </p:cNvPr>
          <p:cNvSpPr/>
          <p:nvPr userDrawn="1"/>
        </p:nvSpPr>
        <p:spPr>
          <a:xfrm>
            <a:off x="4199741" y="6446883"/>
            <a:ext cx="4089400" cy="411114"/>
          </a:xfrm>
          <a:custGeom>
            <a:avLst/>
            <a:gdLst/>
            <a:ahLst/>
            <a:cxnLst/>
            <a:rect l="l" t="t" r="r" b="b"/>
            <a:pathLst>
              <a:path w="16230600" h="28575">
                <a:moveTo>
                  <a:pt x="16230598" y="28574"/>
                </a:moveTo>
                <a:lnTo>
                  <a:pt x="0" y="28574"/>
                </a:lnTo>
                <a:lnTo>
                  <a:pt x="0" y="0"/>
                </a:lnTo>
                <a:lnTo>
                  <a:pt x="16230598" y="0"/>
                </a:lnTo>
                <a:lnTo>
                  <a:pt x="16230598" y="28574"/>
                </a:lnTo>
                <a:close/>
              </a:path>
            </a:pathLst>
          </a:custGeom>
          <a:solidFill>
            <a:srgbClr val="001C48"/>
          </a:solidFill>
        </p:spPr>
        <p:txBody>
          <a:bodyPr wrap="square" lIns="0" tIns="0" rIns="0" bIns="0" rtlCol="0"/>
          <a:lstStyle/>
          <a:p>
            <a:endParaRPr sz="1200"/>
          </a:p>
        </p:txBody>
      </p:sp>
    </p:spTree>
    <p:extLst>
      <p:ext uri="{BB962C8B-B14F-4D97-AF65-F5344CB8AC3E}">
        <p14:creationId xmlns:p14="http://schemas.microsoft.com/office/powerpoint/2010/main" val="163731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Content_Leaf">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University of Arizona Sonoran Center for Excellence in Disabilities Block A logo">
            <a:extLst>
              <a:ext uri="{FF2B5EF4-FFF2-40B4-BE49-F238E27FC236}">
                <a16:creationId xmlns:a16="http://schemas.microsoft.com/office/drawing/2014/main" id="{92D966D0-820E-1E31-2483-440805A9CD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
        <p:nvSpPr>
          <p:cNvPr id="3" name="object 8">
            <a:extLst>
              <a:ext uri="{FF2B5EF4-FFF2-40B4-BE49-F238E27FC236}">
                <a16:creationId xmlns:a16="http://schemas.microsoft.com/office/drawing/2014/main" id="{3734DBC9-DAC2-20D6-8E5C-F23DDC9EE9E5}"/>
              </a:ext>
              <a:ext uri="{C183D7F6-B498-43B3-948B-1728B52AA6E4}">
                <adec:decorative xmlns:adec="http://schemas.microsoft.com/office/drawing/2017/decorative" val="1"/>
              </a:ext>
            </a:extLst>
          </p:cNvPr>
          <p:cNvSpPr/>
          <p:nvPr userDrawn="1"/>
        </p:nvSpPr>
        <p:spPr>
          <a:xfrm>
            <a:off x="4199741" y="6446883"/>
            <a:ext cx="4089400" cy="411114"/>
          </a:xfrm>
          <a:custGeom>
            <a:avLst/>
            <a:gdLst/>
            <a:ahLst/>
            <a:cxnLst/>
            <a:rect l="l" t="t" r="r" b="b"/>
            <a:pathLst>
              <a:path w="16230600" h="28575">
                <a:moveTo>
                  <a:pt x="16230598" y="28574"/>
                </a:moveTo>
                <a:lnTo>
                  <a:pt x="0" y="28574"/>
                </a:lnTo>
                <a:lnTo>
                  <a:pt x="0" y="0"/>
                </a:lnTo>
                <a:lnTo>
                  <a:pt x="16230598" y="0"/>
                </a:lnTo>
                <a:lnTo>
                  <a:pt x="16230598" y="28574"/>
                </a:lnTo>
                <a:close/>
              </a:path>
            </a:pathLst>
          </a:custGeom>
          <a:solidFill>
            <a:srgbClr val="70B865"/>
          </a:solidFill>
        </p:spPr>
        <p:txBody>
          <a:bodyPr wrap="square" lIns="0" tIns="0" rIns="0" bIns="0" rtlCol="0"/>
          <a:lstStyle/>
          <a:p>
            <a:endParaRPr sz="1200"/>
          </a:p>
        </p:txBody>
      </p:sp>
    </p:spTree>
    <p:extLst>
      <p:ext uri="{BB962C8B-B14F-4D97-AF65-F5344CB8AC3E}">
        <p14:creationId xmlns:p14="http://schemas.microsoft.com/office/powerpoint/2010/main" val="236303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Content_River">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University of Arizona Sonoran Center for Excellence in Disabilities Block A logo">
            <a:extLst>
              <a:ext uri="{FF2B5EF4-FFF2-40B4-BE49-F238E27FC236}">
                <a16:creationId xmlns:a16="http://schemas.microsoft.com/office/drawing/2014/main" id="{92D966D0-820E-1E31-2483-440805A9CD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
        <p:nvSpPr>
          <p:cNvPr id="3" name="object 8">
            <a:extLst>
              <a:ext uri="{FF2B5EF4-FFF2-40B4-BE49-F238E27FC236}">
                <a16:creationId xmlns:a16="http://schemas.microsoft.com/office/drawing/2014/main" id="{3734DBC9-DAC2-20D6-8E5C-F23DDC9EE9E5}"/>
              </a:ext>
              <a:ext uri="{C183D7F6-B498-43B3-948B-1728B52AA6E4}">
                <adec:decorative xmlns:adec="http://schemas.microsoft.com/office/drawing/2017/decorative" val="1"/>
              </a:ext>
            </a:extLst>
          </p:cNvPr>
          <p:cNvSpPr/>
          <p:nvPr userDrawn="1"/>
        </p:nvSpPr>
        <p:spPr>
          <a:xfrm>
            <a:off x="4199741" y="6446883"/>
            <a:ext cx="4089400" cy="411114"/>
          </a:xfrm>
          <a:custGeom>
            <a:avLst/>
            <a:gdLst/>
            <a:ahLst/>
            <a:cxnLst/>
            <a:rect l="l" t="t" r="r" b="b"/>
            <a:pathLst>
              <a:path w="16230600" h="28575">
                <a:moveTo>
                  <a:pt x="16230598" y="28574"/>
                </a:moveTo>
                <a:lnTo>
                  <a:pt x="0" y="28574"/>
                </a:lnTo>
                <a:lnTo>
                  <a:pt x="0" y="0"/>
                </a:lnTo>
                <a:lnTo>
                  <a:pt x="16230598" y="0"/>
                </a:lnTo>
                <a:lnTo>
                  <a:pt x="16230598" y="28574"/>
                </a:lnTo>
                <a:close/>
              </a:path>
            </a:pathLst>
          </a:custGeom>
          <a:solidFill>
            <a:srgbClr val="007D84"/>
          </a:solidFill>
        </p:spPr>
        <p:txBody>
          <a:bodyPr wrap="square" lIns="0" tIns="0" rIns="0" bIns="0" rtlCol="0"/>
          <a:lstStyle/>
          <a:p>
            <a:endParaRPr sz="1200"/>
          </a:p>
        </p:txBody>
      </p:sp>
    </p:spTree>
    <p:extLst>
      <p:ext uri="{BB962C8B-B14F-4D97-AF65-F5344CB8AC3E}">
        <p14:creationId xmlns:p14="http://schemas.microsoft.com/office/powerpoint/2010/main" val="3507398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Content_Mesa">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University of Arizona Sonoran Center for Excellence in Disabilities Block A logo">
            <a:extLst>
              <a:ext uri="{FF2B5EF4-FFF2-40B4-BE49-F238E27FC236}">
                <a16:creationId xmlns:a16="http://schemas.microsoft.com/office/drawing/2014/main" id="{92D966D0-820E-1E31-2483-440805A9CD83}"/>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
        <p:nvSpPr>
          <p:cNvPr id="3" name="object 8">
            <a:extLst>
              <a:ext uri="{FF2B5EF4-FFF2-40B4-BE49-F238E27FC236}">
                <a16:creationId xmlns:a16="http://schemas.microsoft.com/office/drawing/2014/main" id="{3734DBC9-DAC2-20D6-8E5C-F23DDC9EE9E5}"/>
              </a:ext>
              <a:ext uri="{C183D7F6-B498-43B3-948B-1728B52AA6E4}">
                <adec:decorative xmlns:adec="http://schemas.microsoft.com/office/drawing/2017/decorative" val="1"/>
              </a:ext>
            </a:extLst>
          </p:cNvPr>
          <p:cNvSpPr/>
          <p:nvPr userDrawn="1"/>
        </p:nvSpPr>
        <p:spPr>
          <a:xfrm>
            <a:off x="4199741" y="6446883"/>
            <a:ext cx="4089400" cy="411114"/>
          </a:xfrm>
          <a:custGeom>
            <a:avLst/>
            <a:gdLst/>
            <a:ahLst/>
            <a:cxnLst/>
            <a:rect l="l" t="t" r="r" b="b"/>
            <a:pathLst>
              <a:path w="16230600" h="28575">
                <a:moveTo>
                  <a:pt x="16230598" y="28574"/>
                </a:moveTo>
                <a:lnTo>
                  <a:pt x="0" y="28574"/>
                </a:lnTo>
                <a:lnTo>
                  <a:pt x="0" y="0"/>
                </a:lnTo>
                <a:lnTo>
                  <a:pt x="16230598" y="0"/>
                </a:lnTo>
                <a:lnTo>
                  <a:pt x="16230598" y="28574"/>
                </a:lnTo>
                <a:close/>
              </a:path>
            </a:pathLst>
          </a:custGeom>
          <a:solidFill>
            <a:srgbClr val="A95C42"/>
          </a:solidFill>
        </p:spPr>
        <p:txBody>
          <a:bodyPr wrap="square" lIns="0" tIns="0" rIns="0" bIns="0" rtlCol="0"/>
          <a:lstStyle/>
          <a:p>
            <a:endParaRPr sz="1200" dirty="0"/>
          </a:p>
        </p:txBody>
      </p:sp>
    </p:spTree>
    <p:extLst>
      <p:ext uri="{BB962C8B-B14F-4D97-AF65-F5344CB8AC3E}">
        <p14:creationId xmlns:p14="http://schemas.microsoft.com/office/powerpoint/2010/main" val="2809206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Content_StripeBG">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01C48"/>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rgbClr val="001C48"/>
                </a:solidFill>
              </a:defRPr>
            </a:lvl1pPr>
            <a:lvl2pPr>
              <a:defRPr>
                <a:solidFill>
                  <a:srgbClr val="001C48"/>
                </a:solidFill>
              </a:defRPr>
            </a:lvl2pPr>
            <a:lvl3pPr>
              <a:defRPr>
                <a:solidFill>
                  <a:srgbClr val="001C48"/>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A black background with blue text&#10;&#10;Description automatically generated">
            <a:extLst>
              <a:ext uri="{FF2B5EF4-FFF2-40B4-BE49-F238E27FC236}">
                <a16:creationId xmlns:a16="http://schemas.microsoft.com/office/drawing/2014/main" id="{14B1A863-83D7-9AB3-EF25-7EE230F31E93}"/>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pic>
        <p:nvPicPr>
          <p:cNvPr id="8" name="Picture 7">
            <a:extLst>
              <a:ext uri="{FF2B5EF4-FFF2-40B4-BE49-F238E27FC236}">
                <a16:creationId xmlns:a16="http://schemas.microsoft.com/office/drawing/2014/main" id="{128B2DBB-0169-2199-D0D0-F1778EC4C514}"/>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60378" y="0"/>
            <a:ext cx="2931622" cy="2931622"/>
          </a:xfrm>
          <a:prstGeom prst="rect">
            <a:avLst/>
          </a:prstGeom>
        </p:spPr>
      </p:pic>
    </p:spTree>
    <p:extLst>
      <p:ext uri="{BB962C8B-B14F-4D97-AF65-F5344CB8AC3E}">
        <p14:creationId xmlns:p14="http://schemas.microsoft.com/office/powerpoint/2010/main" val="1280284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Content_StripeRB">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01C48"/>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A black background with blue text&#10;&#10;Description automatically generated">
            <a:extLst>
              <a:ext uri="{FF2B5EF4-FFF2-40B4-BE49-F238E27FC236}">
                <a16:creationId xmlns:a16="http://schemas.microsoft.com/office/drawing/2014/main" id="{14B1A863-83D7-9AB3-EF25-7EE230F31E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pic>
        <p:nvPicPr>
          <p:cNvPr id="9" name="Picture 8">
            <a:extLst>
              <a:ext uri="{FF2B5EF4-FFF2-40B4-BE49-F238E27FC236}">
                <a16:creationId xmlns:a16="http://schemas.microsoft.com/office/drawing/2014/main" id="{8CDA6043-D678-2B5C-F03A-92F853F6020D}"/>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30591" y="8315"/>
            <a:ext cx="2961409" cy="2961409"/>
          </a:xfrm>
          <a:prstGeom prst="rect">
            <a:avLst/>
          </a:prstGeom>
        </p:spPr>
      </p:pic>
    </p:spTree>
    <p:extLst>
      <p:ext uri="{BB962C8B-B14F-4D97-AF65-F5344CB8AC3E}">
        <p14:creationId xmlns:p14="http://schemas.microsoft.com/office/powerpoint/2010/main" val="2812508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Content_nologo">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280575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C234B"/>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F9B391-4003-E0EB-DC83-33CBF3555D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07A1B0-4871-B9D8-0B26-149E4E8BBA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45734586"/>
      </p:ext>
    </p:extLst>
  </p:cSld>
  <p:clrMap bg1="lt1" tx1="dk1" bg2="lt2" tx2="dk2" accent1="accent1" accent2="accent2" accent3="accent3" accent4="accent4" accent5="accent5" accent6="accent6" hlink="hlink" folHlink="folHlink"/>
  <p:sldLayoutIdLst>
    <p:sldLayoutId id="2147483649" r:id="rId1"/>
    <p:sldLayoutId id="2147483672" r:id="rId2"/>
    <p:sldLayoutId id="2147483663" r:id="rId3"/>
    <p:sldLayoutId id="2147483666" r:id="rId4"/>
    <p:sldLayoutId id="2147483664" r:id="rId5"/>
    <p:sldLayoutId id="2147483665" r:id="rId6"/>
    <p:sldLayoutId id="2147483658" r:id="rId7"/>
    <p:sldLayoutId id="2147483675" r:id="rId8"/>
    <p:sldLayoutId id="2147483671" r:id="rId9"/>
    <p:sldLayoutId id="2147483676" r:id="rId10"/>
    <p:sldLayoutId id="2147483677" r:id="rId11"/>
    <p:sldLayoutId id="2147483659" r:id="rId12"/>
    <p:sldLayoutId id="2147483657" r:id="rId13"/>
    <p:sldLayoutId id="2147483661" r:id="rId14"/>
    <p:sldLayoutId id="2147483670" r:id="rId15"/>
    <p:sldLayoutId id="2147483678" r:id="rId16"/>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sonorancenter.arizona.edu/azemploymentfirst"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hyperlink" Target="https://www.azapse.org/" TargetMode="External"/><Relationship Id="rId4" Type="http://schemas.openxmlformats.org/officeDocument/2006/relationships/hyperlink" Target="https://sonorancenter.arizona.edu/events/employment-first-topics-tactic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winchesterj@arizona.edu"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hyperlink" Target="mailto:EmploymentFirst@Arizona.edu" TargetMode="External"/><Relationship Id="rId4" Type="http://schemas.openxmlformats.org/officeDocument/2006/relationships/hyperlink" Target="mailto:griffiths@arizona.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34A63-BA2B-4C22-D4B9-035130184110}"/>
              </a:ext>
            </a:extLst>
          </p:cNvPr>
          <p:cNvSpPr>
            <a:spLocks noGrp="1"/>
          </p:cNvSpPr>
          <p:nvPr>
            <p:ph type="ctrTitle"/>
          </p:nvPr>
        </p:nvSpPr>
        <p:spPr>
          <a:xfrm>
            <a:off x="768626" y="1122363"/>
            <a:ext cx="10495722" cy="2387600"/>
          </a:xfrm>
        </p:spPr>
        <p:txBody>
          <a:bodyPr>
            <a:normAutofit fontScale="90000"/>
          </a:bodyPr>
          <a:lstStyle/>
          <a:p>
            <a:r>
              <a:rPr lang="en-US" b="1" dirty="0"/>
              <a:t>Arizona Employment First: Moving Forward in Community</a:t>
            </a:r>
          </a:p>
        </p:txBody>
      </p:sp>
      <p:sp>
        <p:nvSpPr>
          <p:cNvPr id="3" name="Subtitle 2">
            <a:extLst>
              <a:ext uri="{FF2B5EF4-FFF2-40B4-BE49-F238E27FC236}">
                <a16:creationId xmlns:a16="http://schemas.microsoft.com/office/drawing/2014/main" id="{C092EDAE-3C8D-A312-4923-6E1B4FB57A01}"/>
              </a:ext>
            </a:extLst>
          </p:cNvPr>
          <p:cNvSpPr>
            <a:spLocks noGrp="1"/>
          </p:cNvSpPr>
          <p:nvPr>
            <p:ph type="subTitle" idx="1"/>
          </p:nvPr>
        </p:nvSpPr>
        <p:spPr>
          <a:xfrm>
            <a:off x="1524000" y="3602037"/>
            <a:ext cx="9144000" cy="2566287"/>
          </a:xfrm>
        </p:spPr>
        <p:txBody>
          <a:bodyPr>
            <a:normAutofit/>
          </a:bodyPr>
          <a:lstStyle/>
          <a:p>
            <a:endParaRPr lang="en-US" sz="2400" b="1" dirty="0"/>
          </a:p>
          <a:p>
            <a:r>
              <a:rPr lang="en-US" sz="3400" b="1" dirty="0"/>
              <a:t>Jessica Winchester, MBA, ACRE</a:t>
            </a:r>
          </a:p>
          <a:p>
            <a:r>
              <a:rPr lang="en-US" sz="3400" b="1" dirty="0"/>
              <a:t>Gina Griffiths, MSW</a:t>
            </a:r>
          </a:p>
          <a:p>
            <a:endParaRPr lang="en-US" sz="2400" b="1" dirty="0"/>
          </a:p>
          <a:p>
            <a:r>
              <a:rPr lang="en-US" sz="2400" b="1" dirty="0"/>
              <a:t>August 11, 2025</a:t>
            </a:r>
          </a:p>
          <a:p>
            <a:endParaRPr lang="en-US" sz="2400" b="1" dirty="0"/>
          </a:p>
        </p:txBody>
      </p:sp>
    </p:spTree>
    <p:extLst>
      <p:ext uri="{BB962C8B-B14F-4D97-AF65-F5344CB8AC3E}">
        <p14:creationId xmlns:p14="http://schemas.microsoft.com/office/powerpoint/2010/main" val="2779116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95E2A-ABA5-05A4-669D-7A370BAB99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186930-3905-6C25-77D3-9BE976F0A85D}"/>
              </a:ext>
            </a:extLst>
          </p:cNvPr>
          <p:cNvSpPr>
            <a:spLocks noGrp="1"/>
          </p:cNvSpPr>
          <p:nvPr>
            <p:ph type="title"/>
          </p:nvPr>
        </p:nvSpPr>
        <p:spPr/>
        <p:txBody>
          <a:bodyPr/>
          <a:lstStyle/>
          <a:p>
            <a:r>
              <a:rPr lang="en-US" dirty="0"/>
              <a:t>Q2 Themes (Examples of challenges)</a:t>
            </a:r>
          </a:p>
        </p:txBody>
      </p:sp>
      <p:sp>
        <p:nvSpPr>
          <p:cNvPr id="3" name="Text Placeholder 2">
            <a:extLst>
              <a:ext uri="{FF2B5EF4-FFF2-40B4-BE49-F238E27FC236}">
                <a16:creationId xmlns:a16="http://schemas.microsoft.com/office/drawing/2014/main" id="{4597E5BC-3AC2-EC10-5316-F99DC22C7634}"/>
              </a:ext>
            </a:extLst>
          </p:cNvPr>
          <p:cNvSpPr>
            <a:spLocks noGrp="1"/>
          </p:cNvSpPr>
          <p:nvPr>
            <p:ph type="body" sz="quarter" idx="10"/>
          </p:nvPr>
        </p:nvSpPr>
        <p:spPr>
          <a:xfrm>
            <a:off x="838200" y="1484559"/>
            <a:ext cx="10515600" cy="4349750"/>
          </a:xfrm>
        </p:spPr>
        <p:txBody>
          <a:bodyPr>
            <a:normAutofit/>
          </a:bodyPr>
          <a:lstStyle/>
          <a:p>
            <a:pPr marL="457200" lvl="0" indent="-457200">
              <a:buFont typeface="Arial" panose="020B0604020202020204" pitchFamily="34" charset="0"/>
              <a:buChar char="•"/>
            </a:pPr>
            <a:r>
              <a:rPr lang="en-US" dirty="0"/>
              <a:t>Service gaps between VR &amp; DDD</a:t>
            </a:r>
          </a:p>
          <a:p>
            <a:pPr marL="457200" indent="-457200">
              <a:buFont typeface="Arial" panose="020B0604020202020204" pitchFamily="34" charset="0"/>
              <a:buChar char="•"/>
            </a:pPr>
            <a:r>
              <a:rPr lang="en-US" dirty="0"/>
              <a:t>Limited individualized supports</a:t>
            </a:r>
          </a:p>
          <a:p>
            <a:pPr marL="457200" lvl="0" indent="-457200">
              <a:buFont typeface="Arial" panose="020B0604020202020204" pitchFamily="34" charset="0"/>
              <a:buChar char="•"/>
            </a:pPr>
            <a:r>
              <a:rPr lang="en-US" dirty="0"/>
              <a:t>Transition services start too late</a:t>
            </a:r>
          </a:p>
          <a:p>
            <a:pPr marL="457200" indent="-457200">
              <a:buFont typeface="Arial" panose="020B0604020202020204" pitchFamily="34" charset="0"/>
              <a:buChar char="•"/>
            </a:pPr>
            <a:r>
              <a:rPr lang="en-US" dirty="0"/>
              <a:t>Job seekers lack advocacy skills</a:t>
            </a:r>
          </a:p>
          <a:p>
            <a:pPr marL="457200" lvl="0" indent="-457200">
              <a:buFont typeface="Arial" panose="020B0604020202020204" pitchFamily="34" charset="0"/>
              <a:buChar char="•"/>
            </a:pPr>
            <a:r>
              <a:rPr lang="en-US" dirty="0"/>
              <a:t>Limited knowledge of Customized Employment practices</a:t>
            </a:r>
          </a:p>
          <a:p>
            <a:pPr marL="457200" lvl="0" indent="-457200">
              <a:buFont typeface="Arial" panose="020B0604020202020204" pitchFamily="34" charset="0"/>
              <a:buChar char="•"/>
            </a:pPr>
            <a:r>
              <a:rPr lang="en-US" dirty="0"/>
              <a:t>Parental fears about benefits loss</a:t>
            </a:r>
          </a:p>
          <a:p>
            <a:pPr marL="457200" indent="-457200">
              <a:buFont typeface="Arial" panose="020B0604020202020204" pitchFamily="34" charset="0"/>
              <a:buChar char="•"/>
            </a:pPr>
            <a:r>
              <a:rPr lang="en-US" dirty="0"/>
              <a:t>Transportation barriers</a:t>
            </a:r>
          </a:p>
        </p:txBody>
      </p:sp>
    </p:spTree>
    <p:extLst>
      <p:ext uri="{BB962C8B-B14F-4D97-AF65-F5344CB8AC3E}">
        <p14:creationId xmlns:p14="http://schemas.microsoft.com/office/powerpoint/2010/main" val="54808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52332-DD38-97B9-5792-A0AA319D26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C7DE0C-DE49-2D9F-13D9-88FAC49F2294}"/>
              </a:ext>
            </a:extLst>
          </p:cNvPr>
          <p:cNvSpPr>
            <a:spLocks noGrp="1"/>
          </p:cNvSpPr>
          <p:nvPr>
            <p:ph type="title"/>
          </p:nvPr>
        </p:nvSpPr>
        <p:spPr/>
        <p:txBody>
          <a:bodyPr>
            <a:normAutofit/>
          </a:bodyPr>
          <a:lstStyle/>
          <a:p>
            <a:r>
              <a:rPr lang="en-US" dirty="0"/>
              <a:t>Q3 Themes (One focus for EF)</a:t>
            </a:r>
          </a:p>
        </p:txBody>
      </p:sp>
      <p:sp>
        <p:nvSpPr>
          <p:cNvPr id="3" name="Text Placeholder 2">
            <a:extLst>
              <a:ext uri="{FF2B5EF4-FFF2-40B4-BE49-F238E27FC236}">
                <a16:creationId xmlns:a16="http://schemas.microsoft.com/office/drawing/2014/main" id="{7D3D203A-299D-8EBF-3A75-A9179ED63F01}"/>
              </a:ext>
            </a:extLst>
          </p:cNvPr>
          <p:cNvSpPr>
            <a:spLocks noGrp="1"/>
          </p:cNvSpPr>
          <p:nvPr>
            <p:ph type="body" sz="quarter" idx="10"/>
          </p:nvPr>
        </p:nvSpPr>
        <p:spPr>
          <a:xfrm>
            <a:off x="838200" y="1594779"/>
            <a:ext cx="10515600" cy="4349750"/>
          </a:xfrm>
        </p:spPr>
        <p:txBody>
          <a:bodyPr>
            <a:normAutofit/>
          </a:bodyPr>
          <a:lstStyle/>
          <a:p>
            <a:pPr marL="457200" indent="-457200">
              <a:buFont typeface="Arial" panose="020B0604020202020204" pitchFamily="34" charset="0"/>
              <a:buChar char="•"/>
            </a:pPr>
            <a:r>
              <a:rPr lang="en-US" dirty="0"/>
              <a:t>Coalition-building across stakeholders for increased collaboration</a:t>
            </a:r>
          </a:p>
          <a:p>
            <a:pPr marL="457200" indent="-457200">
              <a:buFont typeface="Arial" panose="020B0604020202020204" pitchFamily="34" charset="0"/>
              <a:buChar char="•"/>
            </a:pPr>
            <a:r>
              <a:rPr lang="en-US" dirty="0"/>
              <a:t>Consistent messaging from all systems and organizations </a:t>
            </a:r>
          </a:p>
          <a:p>
            <a:pPr marL="457200" lvl="0" indent="-457200">
              <a:buFont typeface="Arial" panose="020B0604020202020204" pitchFamily="34" charset="0"/>
              <a:buChar char="•"/>
            </a:pPr>
            <a:r>
              <a:rPr lang="en-US" dirty="0"/>
              <a:t>Effective communication between VR, DDD, schools, and providers</a:t>
            </a:r>
          </a:p>
          <a:p>
            <a:pPr marL="457200" indent="-457200">
              <a:buFont typeface="Arial" panose="020B0604020202020204" pitchFamily="34" charset="0"/>
              <a:buChar char="•"/>
            </a:pPr>
            <a:r>
              <a:rPr lang="en-US" dirty="0"/>
              <a:t>Customized employment opportunities</a:t>
            </a:r>
          </a:p>
          <a:p>
            <a:pPr marL="457200" lvl="0" indent="-457200">
              <a:buFont typeface="Arial" panose="020B0604020202020204" pitchFamily="34" charset="0"/>
              <a:buChar char="•"/>
            </a:pPr>
            <a:r>
              <a:rPr lang="en-US" dirty="0"/>
              <a:t>Employer education on inclusive hiring </a:t>
            </a:r>
          </a:p>
          <a:p>
            <a:pPr marL="457200" lvl="0" indent="-457200">
              <a:buFont typeface="Arial" panose="020B0604020202020204" pitchFamily="34" charset="0"/>
              <a:buChar char="•"/>
            </a:pPr>
            <a:r>
              <a:rPr lang="en-US" dirty="0"/>
              <a:t>Equitable opportunities for all in employment services </a:t>
            </a:r>
          </a:p>
          <a:p>
            <a:endParaRPr lang="en-US" dirty="0"/>
          </a:p>
        </p:txBody>
      </p:sp>
    </p:spTree>
    <p:extLst>
      <p:ext uri="{BB962C8B-B14F-4D97-AF65-F5344CB8AC3E}">
        <p14:creationId xmlns:p14="http://schemas.microsoft.com/office/powerpoint/2010/main" val="2399801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ABBC0C-97CF-5A18-132C-CDD441CF2B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D11F04-7B21-BAA3-0783-F1DE1E716D7C}"/>
              </a:ext>
            </a:extLst>
          </p:cNvPr>
          <p:cNvSpPr>
            <a:spLocks noGrp="1"/>
          </p:cNvSpPr>
          <p:nvPr>
            <p:ph type="title"/>
          </p:nvPr>
        </p:nvSpPr>
        <p:spPr/>
        <p:txBody>
          <a:bodyPr>
            <a:normAutofit fontScale="90000"/>
          </a:bodyPr>
          <a:lstStyle/>
          <a:p>
            <a:r>
              <a:rPr lang="en-US" dirty="0"/>
              <a:t>What are People Saying about </a:t>
            </a:r>
            <a:br>
              <a:rPr lang="en-US" dirty="0"/>
            </a:br>
            <a:r>
              <a:rPr lang="en-US" dirty="0"/>
              <a:t>Employment First?</a:t>
            </a:r>
          </a:p>
        </p:txBody>
      </p:sp>
      <p:sp>
        <p:nvSpPr>
          <p:cNvPr id="3" name="Text Placeholder 2">
            <a:extLst>
              <a:ext uri="{FF2B5EF4-FFF2-40B4-BE49-F238E27FC236}">
                <a16:creationId xmlns:a16="http://schemas.microsoft.com/office/drawing/2014/main" id="{6B445812-DDC8-9926-A723-DD7086868140}"/>
              </a:ext>
            </a:extLst>
          </p:cNvPr>
          <p:cNvSpPr>
            <a:spLocks noGrp="1"/>
          </p:cNvSpPr>
          <p:nvPr>
            <p:ph type="body" sz="quarter" idx="10"/>
          </p:nvPr>
        </p:nvSpPr>
        <p:spPr>
          <a:xfrm>
            <a:off x="838200" y="1594779"/>
            <a:ext cx="10515600" cy="4349750"/>
          </a:xfrm>
        </p:spPr>
        <p:txBody>
          <a:bodyPr>
            <a:normAutofit/>
          </a:bodyPr>
          <a:lstStyle/>
          <a:p>
            <a:pPr marL="457200" indent="-457200">
              <a:buFont typeface="Wingdings" panose="05000000000000000000" pitchFamily="2" charset="2"/>
              <a:buChar char="v"/>
            </a:pPr>
            <a:endParaRPr lang="en-US" dirty="0"/>
          </a:p>
          <a:p>
            <a:pPr marL="457200" indent="-457200">
              <a:buFont typeface="Wingdings" panose="05000000000000000000" pitchFamily="2" charset="2"/>
              <a:buChar char="v"/>
            </a:pPr>
            <a:r>
              <a:rPr lang="en-US" dirty="0"/>
              <a:t>“All people having the opportunity for Competitive Integrated Employment.”</a:t>
            </a:r>
          </a:p>
          <a:p>
            <a:pPr marL="457200" indent="-457200">
              <a:buFont typeface="Wingdings" panose="05000000000000000000" pitchFamily="2" charset="2"/>
              <a:buChar char="v"/>
            </a:pPr>
            <a:r>
              <a:rPr lang="en-US" dirty="0"/>
              <a:t>“If the family had more effective supports, I believe they could have navigated the system better.”</a:t>
            </a:r>
          </a:p>
          <a:p>
            <a:pPr marL="457200" indent="-457200">
              <a:buFont typeface="Wingdings" panose="05000000000000000000" pitchFamily="2" charset="2"/>
              <a:buChar char="v"/>
            </a:pPr>
            <a:r>
              <a:rPr lang="en-US" dirty="0"/>
              <a:t>“People basically need to see it to believe it.”</a:t>
            </a:r>
          </a:p>
          <a:p>
            <a:pPr marL="457200" indent="-457200">
              <a:buFont typeface="Wingdings" panose="05000000000000000000" pitchFamily="2" charset="2"/>
              <a:buChar char="v"/>
            </a:pPr>
            <a:endParaRPr lang="en-US" dirty="0"/>
          </a:p>
        </p:txBody>
      </p:sp>
    </p:spTree>
    <p:extLst>
      <p:ext uri="{BB962C8B-B14F-4D97-AF65-F5344CB8AC3E}">
        <p14:creationId xmlns:p14="http://schemas.microsoft.com/office/powerpoint/2010/main" val="20504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413AA-16E7-84BD-64B3-B5639047D5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21CFE-E875-B399-AE2C-81EC9BD11564}"/>
              </a:ext>
            </a:extLst>
          </p:cNvPr>
          <p:cNvSpPr>
            <a:spLocks noGrp="1"/>
          </p:cNvSpPr>
          <p:nvPr>
            <p:ph type="title"/>
          </p:nvPr>
        </p:nvSpPr>
        <p:spPr/>
        <p:txBody>
          <a:bodyPr>
            <a:normAutofit/>
          </a:bodyPr>
          <a:lstStyle/>
          <a:p>
            <a:r>
              <a:rPr lang="en-US" dirty="0"/>
              <a:t>Moving Forward in Community</a:t>
            </a:r>
          </a:p>
        </p:txBody>
      </p:sp>
    </p:spTree>
    <p:extLst>
      <p:ext uri="{BB962C8B-B14F-4D97-AF65-F5344CB8AC3E}">
        <p14:creationId xmlns:p14="http://schemas.microsoft.com/office/powerpoint/2010/main" val="3079599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BC989C-8E6A-DE74-A286-9FA5849041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C24BBD-7096-D68C-1BFF-F6C3A15E0482}"/>
              </a:ext>
            </a:extLst>
          </p:cNvPr>
          <p:cNvSpPr>
            <a:spLocks noGrp="1"/>
          </p:cNvSpPr>
          <p:nvPr>
            <p:ph type="title"/>
          </p:nvPr>
        </p:nvSpPr>
        <p:spPr/>
        <p:txBody>
          <a:bodyPr/>
          <a:lstStyle/>
          <a:p>
            <a:r>
              <a:rPr lang="en-US" dirty="0"/>
              <a:t>Moving Forward in Community</a:t>
            </a:r>
          </a:p>
        </p:txBody>
      </p:sp>
      <p:sp>
        <p:nvSpPr>
          <p:cNvPr id="3" name="Text Placeholder 2">
            <a:extLst>
              <a:ext uri="{FF2B5EF4-FFF2-40B4-BE49-F238E27FC236}">
                <a16:creationId xmlns:a16="http://schemas.microsoft.com/office/drawing/2014/main" id="{13C9C176-C4C1-4A6C-74A3-942B1A21FF79}"/>
              </a:ext>
            </a:extLst>
          </p:cNvPr>
          <p:cNvSpPr>
            <a:spLocks noGrp="1"/>
          </p:cNvSpPr>
          <p:nvPr>
            <p:ph type="body" sz="quarter" idx="10"/>
          </p:nvPr>
        </p:nvSpPr>
        <p:spPr>
          <a:xfrm>
            <a:off x="838200" y="1484559"/>
            <a:ext cx="10515600" cy="4349750"/>
          </a:xfrm>
        </p:spPr>
        <p:txBody>
          <a:bodyPr>
            <a:normAutofit/>
          </a:bodyPr>
          <a:lstStyle/>
          <a:p>
            <a:pPr marL="457200" indent="-457200">
              <a:buFont typeface="Arial" panose="020B0604020202020204" pitchFamily="34" charset="0"/>
              <a:buChar char="•"/>
            </a:pPr>
            <a:r>
              <a:rPr lang="en-US" dirty="0"/>
              <a:t>Technical assistance and guidance to all partners</a:t>
            </a:r>
          </a:p>
          <a:p>
            <a:pPr marL="457200" indent="-457200">
              <a:buFont typeface="Arial" panose="020B0604020202020204" pitchFamily="34" charset="0"/>
              <a:buChar char="•"/>
            </a:pPr>
            <a:r>
              <a:rPr lang="en-US" dirty="0"/>
              <a:t>Community engagement and outreach</a:t>
            </a:r>
          </a:p>
          <a:p>
            <a:pPr marL="457200" indent="-457200">
              <a:buFont typeface="Arial" panose="020B0604020202020204" pitchFamily="34" charset="0"/>
              <a:buChar char="•"/>
            </a:pPr>
            <a:r>
              <a:rPr lang="en-US" dirty="0"/>
              <a:t>Employer engagement</a:t>
            </a:r>
          </a:p>
          <a:p>
            <a:pPr marL="457200" indent="-457200">
              <a:buFont typeface="Arial" panose="020B0604020202020204" pitchFamily="34" charset="0"/>
              <a:buChar char="•"/>
            </a:pPr>
            <a:r>
              <a:rPr lang="en-US" dirty="0"/>
              <a:t>Training &amp; events</a:t>
            </a:r>
          </a:p>
          <a:p>
            <a:pPr marL="457200" indent="-457200">
              <a:buFont typeface="Arial" panose="020B0604020202020204" pitchFamily="34" charset="0"/>
              <a:buChar char="•"/>
            </a:pPr>
            <a:r>
              <a:rPr lang="en-US" dirty="0"/>
              <a:t>Resource Development</a:t>
            </a:r>
          </a:p>
          <a:p>
            <a:pPr marL="457200" indent="-457200">
              <a:buFont typeface="Arial" panose="020B0604020202020204" pitchFamily="34" charset="0"/>
              <a:buChar char="•"/>
            </a:pPr>
            <a:r>
              <a:rPr lang="en-US" dirty="0"/>
              <a:t>Employment First Advisory Workgroup</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55710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91C938-167C-5246-768B-E7D069CFA2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E2A11A-232C-A313-E14D-9DEC595F05AC}"/>
              </a:ext>
            </a:extLst>
          </p:cNvPr>
          <p:cNvSpPr>
            <a:spLocks noGrp="1"/>
          </p:cNvSpPr>
          <p:nvPr>
            <p:ph type="title"/>
          </p:nvPr>
        </p:nvSpPr>
        <p:spPr/>
        <p:txBody>
          <a:bodyPr>
            <a:normAutofit/>
          </a:bodyPr>
          <a:lstStyle/>
          <a:p>
            <a:r>
              <a:rPr lang="en-US" dirty="0"/>
              <a:t>Next steps for Employment First</a:t>
            </a:r>
          </a:p>
        </p:txBody>
      </p:sp>
      <p:sp>
        <p:nvSpPr>
          <p:cNvPr id="3" name="Text Placeholder 2">
            <a:extLst>
              <a:ext uri="{FF2B5EF4-FFF2-40B4-BE49-F238E27FC236}">
                <a16:creationId xmlns:a16="http://schemas.microsoft.com/office/drawing/2014/main" id="{05899A1C-2F1F-F5BA-9949-853E4462F695}"/>
              </a:ext>
            </a:extLst>
          </p:cNvPr>
          <p:cNvSpPr>
            <a:spLocks noGrp="1"/>
          </p:cNvSpPr>
          <p:nvPr>
            <p:ph type="body" sz="quarter" idx="10"/>
          </p:nvPr>
        </p:nvSpPr>
        <p:spPr>
          <a:xfrm>
            <a:off x="838200" y="1594779"/>
            <a:ext cx="10515600" cy="4349750"/>
          </a:xfrm>
        </p:spPr>
        <p:txBody>
          <a:bodyPr anchor="ctr">
            <a:normAutofit/>
          </a:bodyPr>
          <a:lstStyle/>
          <a:p>
            <a:pPr marL="457200" lvl="0" indent="-457200">
              <a:buFont typeface="Arial" panose="020B0604020202020204" pitchFamily="34" charset="0"/>
              <a:buChar char="•"/>
            </a:pPr>
            <a:r>
              <a:rPr lang="en-US" dirty="0"/>
              <a:t>Continue to receive feedback from the community to guide Employment First strategic planning</a:t>
            </a:r>
          </a:p>
          <a:p>
            <a:pPr marL="457200" lvl="0" indent="-457200">
              <a:buFont typeface="Arial" panose="020B0604020202020204" pitchFamily="34" charset="0"/>
              <a:buChar char="•"/>
            </a:pPr>
            <a:r>
              <a:rPr lang="en-US" dirty="0"/>
              <a:t>Collaboration with all stakeholders and all communities to drive systems change</a:t>
            </a:r>
          </a:p>
          <a:p>
            <a:pPr marL="457200" lvl="0" indent="-457200">
              <a:buFont typeface="Arial" panose="020B0604020202020204" pitchFamily="34" charset="0"/>
              <a:buChar char="•"/>
            </a:pPr>
            <a:r>
              <a:rPr lang="en-US" dirty="0"/>
              <a:t>Increase availability of training for community</a:t>
            </a:r>
          </a:p>
          <a:p>
            <a:pPr marL="457200" lvl="0" indent="-457200">
              <a:buFont typeface="Arial" panose="020B0604020202020204" pitchFamily="34" charset="0"/>
              <a:buChar char="•"/>
            </a:pPr>
            <a:r>
              <a:rPr lang="en-US" dirty="0"/>
              <a:t>Support partners to embed Employment First principles</a:t>
            </a:r>
          </a:p>
          <a:p>
            <a:pPr marL="457200" lvl="0" indent="-457200">
              <a:buFont typeface="Arial" panose="020B0604020202020204" pitchFamily="34" charset="0"/>
              <a:buChar char="•"/>
            </a:pPr>
            <a:r>
              <a:rPr lang="en-US" dirty="0"/>
              <a:t>Share success stories to drive change</a:t>
            </a:r>
          </a:p>
          <a:p>
            <a:pPr algn="ctr"/>
            <a:endParaRPr lang="en-US" sz="4000" dirty="0"/>
          </a:p>
        </p:txBody>
      </p:sp>
    </p:spTree>
    <p:extLst>
      <p:ext uri="{BB962C8B-B14F-4D97-AF65-F5344CB8AC3E}">
        <p14:creationId xmlns:p14="http://schemas.microsoft.com/office/powerpoint/2010/main" val="2785380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C20E9-FF63-86FD-1D00-B2CC8D1AEB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5F8C1B-4A14-7738-BCFB-DBAE4394B9F7}"/>
              </a:ext>
            </a:extLst>
          </p:cNvPr>
          <p:cNvSpPr>
            <a:spLocks noGrp="1"/>
          </p:cNvSpPr>
          <p:nvPr>
            <p:ph type="title"/>
          </p:nvPr>
        </p:nvSpPr>
        <p:spPr/>
        <p:txBody>
          <a:bodyPr>
            <a:normAutofit/>
          </a:bodyPr>
          <a:lstStyle/>
          <a:p>
            <a:r>
              <a:rPr lang="en-US" dirty="0"/>
              <a:t>Employment First </a:t>
            </a:r>
            <a:br>
              <a:rPr lang="en-US" dirty="0"/>
            </a:br>
            <a:r>
              <a:rPr lang="en-US" dirty="0"/>
              <a:t>Belongs to the Community!</a:t>
            </a:r>
          </a:p>
        </p:txBody>
      </p:sp>
    </p:spTree>
    <p:extLst>
      <p:ext uri="{BB962C8B-B14F-4D97-AF65-F5344CB8AC3E}">
        <p14:creationId xmlns:p14="http://schemas.microsoft.com/office/powerpoint/2010/main" val="3858779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A4575-1C0E-02CF-5BEE-EE16E85E98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8B9E6C-D856-6BF6-5C34-1A737ECF3352}"/>
              </a:ext>
            </a:extLst>
          </p:cNvPr>
          <p:cNvSpPr>
            <a:spLocks noGrp="1"/>
          </p:cNvSpPr>
          <p:nvPr>
            <p:ph type="title"/>
          </p:nvPr>
        </p:nvSpPr>
        <p:spPr/>
        <p:txBody>
          <a:bodyPr/>
          <a:lstStyle/>
          <a:p>
            <a:r>
              <a:rPr lang="en-US" dirty="0"/>
              <a:t>Join the Movement!</a:t>
            </a:r>
          </a:p>
        </p:txBody>
      </p:sp>
      <p:sp>
        <p:nvSpPr>
          <p:cNvPr id="3" name="Text Placeholder 2">
            <a:extLst>
              <a:ext uri="{FF2B5EF4-FFF2-40B4-BE49-F238E27FC236}">
                <a16:creationId xmlns:a16="http://schemas.microsoft.com/office/drawing/2014/main" id="{3A15A0B1-11E6-B8D2-3126-E89EBA0DEAD3}"/>
              </a:ext>
            </a:extLst>
          </p:cNvPr>
          <p:cNvSpPr>
            <a:spLocks noGrp="1"/>
          </p:cNvSpPr>
          <p:nvPr>
            <p:ph type="body" sz="quarter" idx="10"/>
          </p:nvPr>
        </p:nvSpPr>
        <p:spPr>
          <a:xfrm>
            <a:off x="838200" y="1484559"/>
            <a:ext cx="10515600" cy="4349750"/>
          </a:xfrm>
        </p:spPr>
        <p:txBody>
          <a:bodyPr>
            <a:normAutofit/>
          </a:bodyPr>
          <a:lstStyle/>
          <a:p>
            <a:pPr marL="457200" indent="-457200">
              <a:buFont typeface="Arial" panose="020B0604020202020204" pitchFamily="34" charset="0"/>
              <a:buChar char="•"/>
            </a:pPr>
            <a:r>
              <a:rPr lang="en-US" dirty="0"/>
              <a:t>Engage in monthly Employment First: Topics &amp; Tactics sessions</a:t>
            </a:r>
          </a:p>
          <a:p>
            <a:pPr marL="457200" indent="-457200">
              <a:buFont typeface="Arial" panose="020B0604020202020204" pitchFamily="34" charset="0"/>
              <a:buChar char="•"/>
            </a:pPr>
            <a:r>
              <a:rPr lang="en-US" dirty="0"/>
              <a:t>Reach out for training or technical assistance for your team</a:t>
            </a:r>
          </a:p>
          <a:p>
            <a:pPr marL="457200" indent="-457200">
              <a:buFont typeface="Arial" panose="020B0604020202020204" pitchFamily="34" charset="0"/>
              <a:buChar char="•"/>
            </a:pPr>
            <a:r>
              <a:rPr lang="en-US" dirty="0"/>
              <a:t>Ensure your organization or entity is following Employment First best practices and principles</a:t>
            </a:r>
          </a:p>
          <a:p>
            <a:pPr marL="457200" indent="-457200">
              <a:buFont typeface="Arial" panose="020B0604020202020204" pitchFamily="34" charset="0"/>
              <a:buChar char="•"/>
            </a:pPr>
            <a:r>
              <a:rPr lang="en-US" dirty="0"/>
              <a:t>Support job seekers who want to work!</a:t>
            </a:r>
          </a:p>
          <a:p>
            <a:pPr marL="457200" indent="-457200">
              <a:buFont typeface="Arial" panose="020B0604020202020204" pitchFamily="34" charset="0"/>
              <a:buChar char="•"/>
            </a:pPr>
            <a:r>
              <a:rPr lang="en-US" dirty="0"/>
              <a:t>Be an Employment First champion!</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4083490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B7E3B-B0FD-A5AD-36A9-4F7EA6D6A9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16F652-19C4-E6B7-3D94-7C890F67F2F8}"/>
              </a:ext>
            </a:extLst>
          </p:cNvPr>
          <p:cNvSpPr>
            <a:spLocks noGrp="1"/>
          </p:cNvSpPr>
          <p:nvPr>
            <p:ph type="title"/>
          </p:nvPr>
        </p:nvSpPr>
        <p:spPr/>
        <p:txBody>
          <a:bodyPr>
            <a:normAutofit/>
          </a:bodyPr>
          <a:lstStyle/>
          <a:p>
            <a:r>
              <a:rPr lang="en-US" dirty="0"/>
              <a:t>Move Forward with Us!</a:t>
            </a:r>
          </a:p>
        </p:txBody>
      </p:sp>
      <p:sp>
        <p:nvSpPr>
          <p:cNvPr id="3" name="Text Placeholder 2">
            <a:extLst>
              <a:ext uri="{FF2B5EF4-FFF2-40B4-BE49-F238E27FC236}">
                <a16:creationId xmlns:a16="http://schemas.microsoft.com/office/drawing/2014/main" id="{4BDF88C6-E9A1-79D8-D038-E5531B5553CD}"/>
              </a:ext>
            </a:extLst>
          </p:cNvPr>
          <p:cNvSpPr>
            <a:spLocks noGrp="1"/>
          </p:cNvSpPr>
          <p:nvPr>
            <p:ph type="body" sz="quarter" idx="10"/>
          </p:nvPr>
        </p:nvSpPr>
        <p:spPr>
          <a:xfrm>
            <a:off x="838200" y="1594779"/>
            <a:ext cx="10515600" cy="4349750"/>
          </a:xfrm>
        </p:spPr>
        <p:txBody>
          <a:bodyPr>
            <a:normAutofit/>
          </a:bodyPr>
          <a:lstStyle/>
          <a:p>
            <a:pPr marL="457200" indent="-457200">
              <a:buFont typeface="Arial" panose="020B0604020202020204" pitchFamily="34" charset="0"/>
              <a:buChar char="•"/>
            </a:pPr>
            <a:r>
              <a:rPr lang="en-US" dirty="0"/>
              <a:t>Visit the Sonoran Center Employment First page – </a:t>
            </a:r>
            <a:r>
              <a:rPr lang="en-US" dirty="0">
                <a:hlinkClick r:id="rId3"/>
              </a:rPr>
              <a:t>https://sonorancenter.arizona.edu/azemploymentfirst</a:t>
            </a: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Join monthly Employment First Topics &amp; Tactics – </a:t>
            </a:r>
            <a:r>
              <a:rPr lang="en-US" dirty="0">
                <a:hlinkClick r:id="rId4"/>
              </a:rPr>
              <a:t>https://sonorancenter.arizona.edu/events/employment-first-topics-tactics</a:t>
            </a: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Join Arizona APSE – </a:t>
            </a:r>
            <a:r>
              <a:rPr lang="en-US" dirty="0">
                <a:hlinkClick r:id="rId5"/>
              </a:rPr>
              <a:t>https://www.azapse.org/</a:t>
            </a:r>
            <a:endParaRPr lang="en-US" dirty="0"/>
          </a:p>
          <a:p>
            <a:endParaRPr lang="en-US" dirty="0"/>
          </a:p>
        </p:txBody>
      </p:sp>
    </p:spTree>
    <p:extLst>
      <p:ext uri="{BB962C8B-B14F-4D97-AF65-F5344CB8AC3E}">
        <p14:creationId xmlns:p14="http://schemas.microsoft.com/office/powerpoint/2010/main" val="79880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478C-08ED-CA84-62FE-5766B263E8F2}"/>
              </a:ext>
            </a:extLst>
          </p:cNvPr>
          <p:cNvSpPr>
            <a:spLocks noGrp="1"/>
          </p:cNvSpPr>
          <p:nvPr>
            <p:ph type="title"/>
          </p:nvPr>
        </p:nvSpPr>
        <p:spPr/>
        <p:txBody>
          <a:bodyPr>
            <a:normAutofit fontScale="90000"/>
          </a:bodyPr>
          <a:lstStyle/>
          <a:p>
            <a:r>
              <a:rPr lang="en-US" dirty="0"/>
              <a:t>The Sonoran Center Employment First Team</a:t>
            </a:r>
          </a:p>
        </p:txBody>
      </p:sp>
      <p:sp>
        <p:nvSpPr>
          <p:cNvPr id="3" name="Text Placeholder 2">
            <a:extLst>
              <a:ext uri="{FF2B5EF4-FFF2-40B4-BE49-F238E27FC236}">
                <a16:creationId xmlns:a16="http://schemas.microsoft.com/office/drawing/2014/main" id="{8690093E-C250-C267-4B66-5938710BEC94}"/>
              </a:ext>
            </a:extLst>
          </p:cNvPr>
          <p:cNvSpPr>
            <a:spLocks noGrp="1"/>
          </p:cNvSpPr>
          <p:nvPr>
            <p:ph type="body" sz="quarter" idx="10"/>
          </p:nvPr>
        </p:nvSpPr>
        <p:spPr/>
        <p:txBody>
          <a:bodyPr/>
          <a:lstStyle/>
          <a:p>
            <a:pPr marL="457200" indent="-457200">
              <a:buFont typeface="Arial" panose="020B0604020202020204" pitchFamily="34" charset="0"/>
              <a:buChar char="•"/>
            </a:pPr>
            <a:r>
              <a:rPr lang="en-US" dirty="0"/>
              <a:t>Jessica Winchester, MBA, ACRE</a:t>
            </a:r>
          </a:p>
          <a:p>
            <a:pPr marL="457200" lvl="1" indent="0">
              <a:buNone/>
            </a:pPr>
            <a:r>
              <a:rPr lang="en-US" dirty="0"/>
              <a:t>Employment First Project Manager</a:t>
            </a:r>
          </a:p>
          <a:p>
            <a:pPr marL="457200" lvl="1" indent="0">
              <a:buNone/>
            </a:pPr>
            <a:r>
              <a:rPr lang="en-US" dirty="0">
                <a:hlinkClick r:id="rId3"/>
              </a:rPr>
              <a:t>winchesterj@arizona.edu</a:t>
            </a:r>
            <a:endParaRPr lang="en-US" dirty="0"/>
          </a:p>
          <a:p>
            <a:pPr marL="457200" lvl="1" indent="0">
              <a:buNone/>
            </a:pPr>
            <a:endParaRPr lang="en-US" dirty="0"/>
          </a:p>
          <a:p>
            <a:pPr marL="457200" indent="-457200">
              <a:buFont typeface="Arial" panose="020B0604020202020204" pitchFamily="34" charset="0"/>
              <a:buChar char="•"/>
            </a:pPr>
            <a:r>
              <a:rPr lang="en-US" dirty="0"/>
              <a:t>Gina Griffiths, MSW</a:t>
            </a:r>
          </a:p>
          <a:p>
            <a:pPr marL="457200" lvl="1" indent="0">
              <a:buNone/>
            </a:pPr>
            <a:r>
              <a:rPr lang="en-US" dirty="0"/>
              <a:t>Employment First Coordinator</a:t>
            </a:r>
          </a:p>
          <a:p>
            <a:pPr marL="457200" lvl="1" indent="0">
              <a:buNone/>
            </a:pPr>
            <a:r>
              <a:rPr lang="en-US" dirty="0">
                <a:hlinkClick r:id="rId4"/>
              </a:rPr>
              <a:t>griffiths@arizona.edu</a:t>
            </a:r>
            <a:endParaRPr lang="en-US" dirty="0"/>
          </a:p>
          <a:p>
            <a:pPr marL="457200" lvl="1" indent="0">
              <a:buNone/>
            </a:pPr>
            <a:endParaRPr lang="en-US" dirty="0"/>
          </a:p>
          <a:p>
            <a:pPr marL="457200" indent="-457200">
              <a:buFont typeface="Arial" panose="020B0604020202020204" pitchFamily="34" charset="0"/>
              <a:buChar char="•"/>
            </a:pPr>
            <a:r>
              <a:rPr lang="en-US">
                <a:hlinkClick r:id="rId5"/>
              </a:rPr>
              <a:t>EmploymentFirst@Arizona.edu</a:t>
            </a:r>
            <a:r>
              <a:rPr lang="en-US"/>
              <a:t> </a:t>
            </a:r>
            <a:endParaRPr lang="en-US" dirty="0"/>
          </a:p>
        </p:txBody>
      </p:sp>
    </p:spTree>
    <p:extLst>
      <p:ext uri="{BB962C8B-B14F-4D97-AF65-F5344CB8AC3E}">
        <p14:creationId xmlns:p14="http://schemas.microsoft.com/office/powerpoint/2010/main" val="75158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478C-08ED-CA84-62FE-5766B263E8F2}"/>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8690093E-C250-C267-4B66-5938710BEC94}"/>
              </a:ext>
            </a:extLst>
          </p:cNvPr>
          <p:cNvSpPr>
            <a:spLocks noGrp="1"/>
          </p:cNvSpPr>
          <p:nvPr>
            <p:ph type="body" sz="half" idx="2"/>
          </p:nvPr>
        </p:nvSpPr>
        <p:spPr/>
        <p:txBody>
          <a:bodyPr>
            <a:normAutofit/>
          </a:bodyPr>
          <a:lstStyle/>
          <a:p>
            <a:pPr marL="457200" indent="-457200">
              <a:buFont typeface="Wingdings" panose="05000000000000000000" pitchFamily="2" charset="2"/>
              <a:buChar char="v"/>
            </a:pPr>
            <a:r>
              <a:rPr lang="en-US" dirty="0"/>
              <a:t>AZ Employment First overview</a:t>
            </a:r>
          </a:p>
          <a:p>
            <a:pPr marL="457200" indent="-457200">
              <a:buFont typeface="Wingdings" panose="05000000000000000000" pitchFamily="2" charset="2"/>
              <a:buChar char="v"/>
            </a:pPr>
            <a:r>
              <a:rPr lang="en-US" dirty="0"/>
              <a:t>Explore the themes from Employment First feedback opportunities</a:t>
            </a:r>
          </a:p>
          <a:p>
            <a:pPr marL="457200" indent="-457200">
              <a:buFont typeface="Wingdings" panose="05000000000000000000" pitchFamily="2" charset="2"/>
              <a:buChar char="v"/>
            </a:pPr>
            <a:r>
              <a:rPr lang="en-US" dirty="0"/>
              <a:t>Discover how Arizona Employment First will move forward</a:t>
            </a:r>
          </a:p>
          <a:p>
            <a:pPr marL="457200" indent="-457200">
              <a:buFont typeface="Wingdings" panose="05000000000000000000" pitchFamily="2" charset="2"/>
              <a:buChar char="v"/>
            </a:pPr>
            <a:r>
              <a:rPr lang="en-US" dirty="0"/>
              <a:t>Learn how you can join the movement</a:t>
            </a:r>
          </a:p>
        </p:txBody>
      </p:sp>
      <p:sp>
        <p:nvSpPr>
          <p:cNvPr id="4" name="Picture Placeholder 3">
            <a:extLst>
              <a:ext uri="{FF2B5EF4-FFF2-40B4-BE49-F238E27FC236}">
                <a16:creationId xmlns:a16="http://schemas.microsoft.com/office/drawing/2014/main" id="{AE99D8C3-4F13-BDF0-2F44-CC2FEBCD54A7}"/>
              </a:ext>
            </a:extLst>
          </p:cNvPr>
          <p:cNvSpPr>
            <a:spLocks noGrp="1"/>
          </p:cNvSpPr>
          <p:nvPr>
            <p:ph type="pic" idx="1"/>
          </p:nvPr>
        </p:nvSpPr>
        <p:spPr/>
        <p:txBody>
          <a:bodyPr/>
          <a:lstStyle/>
          <a:p>
            <a:endParaRPr lang="en-US"/>
          </a:p>
        </p:txBody>
      </p:sp>
      <p:pic>
        <p:nvPicPr>
          <p:cNvPr id="5" name="Picture Placeholder 3" descr="We Champion Employment First image with a star &#10;&#10;">
            <a:extLst>
              <a:ext uri="{FF2B5EF4-FFF2-40B4-BE49-F238E27FC236}">
                <a16:creationId xmlns:a16="http://schemas.microsoft.com/office/drawing/2014/main" id="{5042AB97-63D8-26B5-2E47-70B1A8F14819}"/>
              </a:ext>
            </a:extLst>
          </p:cNvPr>
          <p:cNvPicPr>
            <a:picLocks noChangeAspect="1"/>
          </p:cNvPicPr>
          <p:nvPr/>
        </p:nvPicPr>
        <p:blipFill>
          <a:blip r:embed="rId3">
            <a:extLst>
              <a:ext uri="{28A0092B-C50C-407E-A947-70E740481C1C}">
                <a14:useLocalDpi xmlns:a14="http://schemas.microsoft.com/office/drawing/2010/main" val="0"/>
              </a:ext>
            </a:extLst>
          </a:blip>
          <a:srcRect t="4860" r="3" b="7591"/>
          <a:stretch>
            <a:fillRect/>
          </a:stretch>
        </p:blipFill>
        <p:spPr>
          <a:xfrm>
            <a:off x="5183188" y="465138"/>
            <a:ext cx="6172200" cy="5403850"/>
          </a:xfrm>
          <a:prstGeom prst="rect">
            <a:avLst/>
          </a:prstGeom>
          <a:noFill/>
        </p:spPr>
      </p:pic>
    </p:spTree>
    <p:extLst>
      <p:ext uri="{BB962C8B-B14F-4D97-AF65-F5344CB8AC3E}">
        <p14:creationId xmlns:p14="http://schemas.microsoft.com/office/powerpoint/2010/main" val="369347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69650A-2B22-DCF6-C61E-8F5AF311AA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590361-2175-D9FD-426B-FA63A32B34BA}"/>
              </a:ext>
            </a:extLst>
          </p:cNvPr>
          <p:cNvSpPr>
            <a:spLocks noGrp="1"/>
          </p:cNvSpPr>
          <p:nvPr>
            <p:ph type="title"/>
          </p:nvPr>
        </p:nvSpPr>
        <p:spPr/>
        <p:txBody>
          <a:bodyPr>
            <a:normAutofit/>
          </a:bodyPr>
          <a:lstStyle/>
          <a:p>
            <a:r>
              <a:rPr lang="en-US" dirty="0"/>
              <a:t>AZ Employment First Overview</a:t>
            </a:r>
          </a:p>
        </p:txBody>
      </p:sp>
    </p:spTree>
    <p:extLst>
      <p:ext uri="{BB962C8B-B14F-4D97-AF65-F5344CB8AC3E}">
        <p14:creationId xmlns:p14="http://schemas.microsoft.com/office/powerpoint/2010/main" val="1429532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478C-08ED-CA84-62FE-5766B263E8F2}"/>
              </a:ext>
            </a:extLst>
          </p:cNvPr>
          <p:cNvSpPr>
            <a:spLocks noGrp="1"/>
          </p:cNvSpPr>
          <p:nvPr>
            <p:ph type="title"/>
          </p:nvPr>
        </p:nvSpPr>
        <p:spPr/>
        <p:txBody>
          <a:bodyPr/>
          <a:lstStyle/>
          <a:p>
            <a:r>
              <a:rPr lang="en-US" dirty="0"/>
              <a:t>AZ’s Employment First Project</a:t>
            </a:r>
          </a:p>
        </p:txBody>
      </p:sp>
      <p:sp>
        <p:nvSpPr>
          <p:cNvPr id="3" name="Text Placeholder 2">
            <a:extLst>
              <a:ext uri="{FF2B5EF4-FFF2-40B4-BE49-F238E27FC236}">
                <a16:creationId xmlns:a16="http://schemas.microsoft.com/office/drawing/2014/main" id="{8690093E-C250-C267-4B66-5938710BEC94}"/>
              </a:ext>
            </a:extLst>
          </p:cNvPr>
          <p:cNvSpPr>
            <a:spLocks noGrp="1"/>
          </p:cNvSpPr>
          <p:nvPr>
            <p:ph type="body" sz="quarter" idx="10"/>
          </p:nvPr>
        </p:nvSpPr>
        <p:spPr>
          <a:xfrm>
            <a:off x="838200" y="1484559"/>
            <a:ext cx="10515600" cy="4349750"/>
          </a:xfrm>
        </p:spPr>
        <p:txBody>
          <a:bodyPr>
            <a:normAutofit lnSpcReduction="10000"/>
          </a:bodyPr>
          <a:lstStyle/>
          <a:p>
            <a:pPr marL="457200" indent="-457200">
              <a:buFont typeface="Arial" panose="020B0604020202020204" pitchFamily="34" charset="0"/>
              <a:buChar char="•"/>
            </a:pPr>
            <a:r>
              <a:rPr lang="en-US" dirty="0"/>
              <a:t>Vision: employment is the first and preferred option for all individuals with disabilities.</a:t>
            </a:r>
          </a:p>
          <a:p>
            <a:pPr marL="457200" indent="-457200">
              <a:buFont typeface="Arial" panose="020B0604020202020204" pitchFamily="34" charset="0"/>
              <a:buChar char="•"/>
            </a:pPr>
            <a:r>
              <a:rPr lang="en-US" dirty="0"/>
              <a:t>We are committed to move Employment First principles from theory to action </a:t>
            </a:r>
          </a:p>
          <a:p>
            <a:pPr marL="457200" indent="-457200">
              <a:buFont typeface="Arial" panose="020B0604020202020204" pitchFamily="34" charset="0"/>
              <a:buChar char="•"/>
            </a:pPr>
            <a:r>
              <a:rPr lang="en-US" dirty="0"/>
              <a:t>Dismantle barriers, amplify strengths, and promote a diverse workforce. </a:t>
            </a:r>
          </a:p>
          <a:p>
            <a:pPr marL="457200" indent="-457200">
              <a:buFont typeface="Arial" panose="020B0604020202020204" pitchFamily="34" charset="0"/>
              <a:buChar char="•"/>
            </a:pPr>
            <a:r>
              <a:rPr lang="en-US" dirty="0"/>
              <a:t>Ensure that every individual can contribute to and thrive within their community, making employment not just an aspiration, but a reality for all.</a:t>
            </a:r>
          </a:p>
        </p:txBody>
      </p:sp>
    </p:spTree>
    <p:extLst>
      <p:ext uri="{BB962C8B-B14F-4D97-AF65-F5344CB8AC3E}">
        <p14:creationId xmlns:p14="http://schemas.microsoft.com/office/powerpoint/2010/main" val="4056655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478C-08ED-CA84-62FE-5766B263E8F2}"/>
              </a:ext>
            </a:extLst>
          </p:cNvPr>
          <p:cNvSpPr>
            <a:spLocks noGrp="1"/>
          </p:cNvSpPr>
          <p:nvPr>
            <p:ph type="title"/>
          </p:nvPr>
        </p:nvSpPr>
        <p:spPr>
          <a:xfrm>
            <a:off x="838200" y="365125"/>
            <a:ext cx="10515600" cy="1325563"/>
          </a:xfrm>
        </p:spPr>
        <p:txBody>
          <a:bodyPr anchor="ctr">
            <a:normAutofit/>
          </a:bodyPr>
          <a:lstStyle/>
          <a:p>
            <a:r>
              <a:rPr lang="en-US" dirty="0"/>
              <a:t>AZ Employment First </a:t>
            </a:r>
            <a:br>
              <a:rPr lang="en-US" dirty="0"/>
            </a:br>
            <a:r>
              <a:rPr lang="en-US" dirty="0"/>
              <a:t>Implementation Strategies</a:t>
            </a:r>
          </a:p>
        </p:txBody>
      </p:sp>
      <p:graphicFrame>
        <p:nvGraphicFramePr>
          <p:cNvPr id="5" name="Text Placeholder 2">
            <a:extLst>
              <a:ext uri="{FF2B5EF4-FFF2-40B4-BE49-F238E27FC236}">
                <a16:creationId xmlns:a16="http://schemas.microsoft.com/office/drawing/2014/main" id="{1FA07EA8-AE5B-5660-C47F-1405324844F2}"/>
              </a:ext>
            </a:extLst>
          </p:cNvPr>
          <p:cNvGraphicFramePr/>
          <p:nvPr>
            <p:extLst>
              <p:ext uri="{D42A27DB-BD31-4B8C-83A1-F6EECF244321}">
                <p14:modId xmlns:p14="http://schemas.microsoft.com/office/powerpoint/2010/main" val="1219503769"/>
              </p:ext>
            </p:extLst>
          </p:nvPr>
        </p:nvGraphicFramePr>
        <p:xfrm>
          <a:off x="838200" y="1881188"/>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6827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D8DFE-F75E-167B-CFDA-D5EFCFA2D3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906DEF-DD6A-3FAE-1F0C-4F99EF3363B8}"/>
              </a:ext>
            </a:extLst>
          </p:cNvPr>
          <p:cNvSpPr>
            <a:spLocks noGrp="1"/>
          </p:cNvSpPr>
          <p:nvPr>
            <p:ph type="title"/>
          </p:nvPr>
        </p:nvSpPr>
        <p:spPr/>
        <p:txBody>
          <a:bodyPr/>
          <a:lstStyle/>
          <a:p>
            <a:r>
              <a:rPr lang="en-US" dirty="0"/>
              <a:t>Community Feedback Process</a:t>
            </a:r>
          </a:p>
        </p:txBody>
      </p:sp>
      <p:sp>
        <p:nvSpPr>
          <p:cNvPr id="3" name="Text Placeholder 2">
            <a:extLst>
              <a:ext uri="{FF2B5EF4-FFF2-40B4-BE49-F238E27FC236}">
                <a16:creationId xmlns:a16="http://schemas.microsoft.com/office/drawing/2014/main" id="{BE3CE954-0D7A-DBEE-17A3-6EB18CEACD41}"/>
              </a:ext>
            </a:extLst>
          </p:cNvPr>
          <p:cNvSpPr>
            <a:spLocks noGrp="1"/>
          </p:cNvSpPr>
          <p:nvPr>
            <p:ph type="body" sz="quarter" idx="10"/>
          </p:nvPr>
        </p:nvSpPr>
        <p:spPr>
          <a:xfrm>
            <a:off x="838200" y="1484559"/>
            <a:ext cx="10515600" cy="4349750"/>
          </a:xfrm>
        </p:spPr>
        <p:txBody>
          <a:bodyPr>
            <a:normAutofit/>
          </a:bodyPr>
          <a:lstStyle/>
          <a:p>
            <a:pPr marL="457200" indent="-457200">
              <a:buFont typeface="Arial" panose="020B0604020202020204" pitchFamily="34" charset="0"/>
              <a:buChar char="•"/>
            </a:pPr>
            <a:r>
              <a:rPr lang="en-US" dirty="0"/>
              <a:t>July Topics &amp; Tactics Focus Group</a:t>
            </a:r>
          </a:p>
          <a:p>
            <a:pPr marL="457200" indent="-457200">
              <a:buFont typeface="Arial" panose="020B0604020202020204" pitchFamily="34" charset="0"/>
              <a:buChar char="•"/>
            </a:pPr>
            <a:r>
              <a:rPr lang="en-US" dirty="0"/>
              <a:t>Survey for Topics &amp; Tactics Attendees</a:t>
            </a:r>
          </a:p>
          <a:p>
            <a:pPr marL="457200" indent="-457200">
              <a:buFont typeface="Arial" panose="020B0604020202020204" pitchFamily="34" charset="0"/>
              <a:buChar char="•"/>
            </a:pPr>
            <a:r>
              <a:rPr lang="en-US" dirty="0"/>
              <a:t>Questions:</a:t>
            </a:r>
          </a:p>
          <a:p>
            <a:pPr marL="1200150" lvl="1" indent="-514350">
              <a:buFont typeface="+mj-lt"/>
              <a:buAutoNum type="arabicPeriod"/>
            </a:pPr>
            <a:r>
              <a:rPr lang="en-US" dirty="0"/>
              <a:t>What would success look like, for you or your community, if Employment First worked the way it should?</a:t>
            </a:r>
          </a:p>
          <a:p>
            <a:pPr marL="1200150" lvl="1" indent="-514350">
              <a:buFont typeface="+mj-lt"/>
              <a:buAutoNum type="arabicPeriod"/>
            </a:pPr>
            <a:r>
              <a:rPr lang="en-US" dirty="0"/>
              <a:t>Can you share a story or example of when someone in your community wanted to work but ran into challenges?</a:t>
            </a:r>
          </a:p>
          <a:p>
            <a:pPr marL="1200150" lvl="1" indent="-514350">
              <a:buFont typeface="+mj-lt"/>
              <a:buAutoNum type="arabicPeriod"/>
            </a:pPr>
            <a:r>
              <a:rPr lang="en-US" dirty="0"/>
              <a:t>If we could only focus on one thing over the next year to improve employment outcomes, what should it be and why?</a:t>
            </a:r>
          </a:p>
          <a:p>
            <a:pPr lvl="1" indent="0">
              <a:buNone/>
            </a:pPr>
            <a:endParaRPr lang="en-US" dirty="0"/>
          </a:p>
        </p:txBody>
      </p:sp>
    </p:spTree>
    <p:extLst>
      <p:ext uri="{BB962C8B-B14F-4D97-AF65-F5344CB8AC3E}">
        <p14:creationId xmlns:p14="http://schemas.microsoft.com/office/powerpoint/2010/main" val="431916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B50F5-6ADC-5952-D6D5-FA1AAC8E8B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69DC2B-3DC6-6C48-E71A-EA070820491D}"/>
              </a:ext>
            </a:extLst>
          </p:cNvPr>
          <p:cNvSpPr>
            <a:spLocks noGrp="1"/>
          </p:cNvSpPr>
          <p:nvPr>
            <p:ph type="title"/>
          </p:nvPr>
        </p:nvSpPr>
        <p:spPr/>
        <p:txBody>
          <a:bodyPr>
            <a:normAutofit/>
          </a:bodyPr>
          <a:lstStyle/>
          <a:p>
            <a:r>
              <a:rPr lang="en-US" dirty="0"/>
              <a:t>Exploring the Themes</a:t>
            </a:r>
          </a:p>
        </p:txBody>
      </p:sp>
    </p:spTree>
    <p:extLst>
      <p:ext uri="{BB962C8B-B14F-4D97-AF65-F5344CB8AC3E}">
        <p14:creationId xmlns:p14="http://schemas.microsoft.com/office/powerpoint/2010/main" val="283986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1390EC-EDB7-33DE-A52D-4FFD4B350D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214F30-A4FB-C992-5D48-D9FD1E9C4CB8}"/>
              </a:ext>
            </a:extLst>
          </p:cNvPr>
          <p:cNvSpPr>
            <a:spLocks noGrp="1"/>
          </p:cNvSpPr>
          <p:nvPr>
            <p:ph type="title"/>
          </p:nvPr>
        </p:nvSpPr>
        <p:spPr/>
        <p:txBody>
          <a:bodyPr>
            <a:normAutofit/>
          </a:bodyPr>
          <a:lstStyle/>
          <a:p>
            <a:r>
              <a:rPr lang="en-US" dirty="0"/>
              <a:t>Overarching Themes Across All Questions</a:t>
            </a:r>
          </a:p>
        </p:txBody>
      </p:sp>
      <p:sp>
        <p:nvSpPr>
          <p:cNvPr id="3" name="Text Placeholder 2">
            <a:extLst>
              <a:ext uri="{FF2B5EF4-FFF2-40B4-BE49-F238E27FC236}">
                <a16:creationId xmlns:a16="http://schemas.microsoft.com/office/drawing/2014/main" id="{D52E8C24-2F82-D144-D720-21A245C51EE4}"/>
              </a:ext>
            </a:extLst>
          </p:cNvPr>
          <p:cNvSpPr>
            <a:spLocks noGrp="1"/>
          </p:cNvSpPr>
          <p:nvPr>
            <p:ph type="body" sz="quarter" idx="10"/>
          </p:nvPr>
        </p:nvSpPr>
        <p:spPr>
          <a:xfrm>
            <a:off x="838200" y="1484559"/>
            <a:ext cx="10515600" cy="4349750"/>
          </a:xfrm>
        </p:spPr>
        <p:txBody>
          <a:bodyPr>
            <a:normAutofit/>
          </a:bodyPr>
          <a:lstStyle/>
          <a:p>
            <a:pPr marL="457200" indent="-457200">
              <a:buFont typeface="Arial" panose="020B0604020202020204" pitchFamily="34" charset="0"/>
              <a:buChar char="•"/>
            </a:pPr>
            <a:r>
              <a:rPr lang="en-US" dirty="0"/>
              <a:t>Employment First awareness</a:t>
            </a:r>
          </a:p>
          <a:p>
            <a:pPr marL="457200" indent="-457200">
              <a:buFont typeface="Arial" panose="020B0604020202020204" pitchFamily="34" charset="0"/>
              <a:buChar char="•"/>
            </a:pPr>
            <a:r>
              <a:rPr lang="en-US" dirty="0"/>
              <a:t>System alignment &amp; coordination</a:t>
            </a:r>
          </a:p>
          <a:p>
            <a:pPr marL="457200" indent="-457200">
              <a:buFont typeface="Arial" panose="020B0604020202020204" pitchFamily="34" charset="0"/>
              <a:buChar char="•"/>
            </a:pPr>
            <a:r>
              <a:rPr lang="en-US" dirty="0"/>
              <a:t>Policy &amp; structural change</a:t>
            </a:r>
          </a:p>
          <a:p>
            <a:pPr marL="457200" indent="-457200">
              <a:buFont typeface="Arial" panose="020B0604020202020204" pitchFamily="34" charset="0"/>
              <a:buChar char="•"/>
            </a:pPr>
            <a:r>
              <a:rPr lang="en-US" dirty="0"/>
              <a:t>Earlier transition planning &amp; employment expectation</a:t>
            </a:r>
          </a:p>
          <a:p>
            <a:pPr marL="457200" indent="-457200">
              <a:buFont typeface="Arial" panose="020B0604020202020204" pitchFamily="34" charset="0"/>
              <a:buChar char="•"/>
            </a:pPr>
            <a:r>
              <a:rPr lang="en-US" dirty="0"/>
              <a:t>Supports for families</a:t>
            </a:r>
          </a:p>
          <a:p>
            <a:pPr marL="457200" indent="-457200">
              <a:buFont typeface="Arial" panose="020B0604020202020204" pitchFamily="34" charset="0"/>
              <a:buChar char="•"/>
            </a:pPr>
            <a:r>
              <a:rPr lang="en-US" dirty="0"/>
              <a:t>Increase inclusive opportunities</a:t>
            </a:r>
          </a:p>
          <a:p>
            <a:pPr marL="457200" indent="-457200">
              <a:buFont typeface="Arial" panose="020B0604020202020204" pitchFamily="34" charset="0"/>
              <a:buChar char="•"/>
            </a:pPr>
            <a:r>
              <a:rPr lang="en-US" dirty="0"/>
              <a:t>Employer engagement &amp; education</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1117749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0F762C-FE53-2BA9-4AC2-5B72A6A00F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5735DE-D903-E008-7D6F-23229061D70B}"/>
              </a:ext>
            </a:extLst>
          </p:cNvPr>
          <p:cNvSpPr>
            <a:spLocks noGrp="1"/>
          </p:cNvSpPr>
          <p:nvPr>
            <p:ph type="title"/>
          </p:nvPr>
        </p:nvSpPr>
        <p:spPr/>
        <p:txBody>
          <a:bodyPr>
            <a:normAutofit fontScale="90000"/>
          </a:bodyPr>
          <a:lstStyle/>
          <a:p>
            <a:r>
              <a:rPr lang="en-US" dirty="0"/>
              <a:t>Q1 Themes (What would success look like?)</a:t>
            </a:r>
          </a:p>
        </p:txBody>
      </p:sp>
      <p:sp>
        <p:nvSpPr>
          <p:cNvPr id="3" name="Text Placeholder 2">
            <a:extLst>
              <a:ext uri="{FF2B5EF4-FFF2-40B4-BE49-F238E27FC236}">
                <a16:creationId xmlns:a16="http://schemas.microsoft.com/office/drawing/2014/main" id="{BCEDDC32-192E-1FB4-23BA-A71EC98B4DA2}"/>
              </a:ext>
            </a:extLst>
          </p:cNvPr>
          <p:cNvSpPr>
            <a:spLocks noGrp="1"/>
          </p:cNvSpPr>
          <p:nvPr>
            <p:ph type="body" sz="quarter" idx="10"/>
          </p:nvPr>
        </p:nvSpPr>
        <p:spPr>
          <a:xfrm>
            <a:off x="838200" y="1484559"/>
            <a:ext cx="10515600" cy="4349750"/>
          </a:xfrm>
        </p:spPr>
        <p:txBody>
          <a:bodyPr>
            <a:normAutofit lnSpcReduction="10000"/>
          </a:bodyPr>
          <a:lstStyle/>
          <a:p>
            <a:pPr marL="457200" indent="-457200">
              <a:buFont typeface="Arial" panose="020B0604020202020204" pitchFamily="34" charset="0"/>
              <a:buChar char="•"/>
            </a:pPr>
            <a:r>
              <a:rPr lang="en-US" dirty="0"/>
              <a:t>Belief that people can succeed in CIE</a:t>
            </a:r>
          </a:p>
          <a:p>
            <a:pPr marL="457200" indent="-457200">
              <a:buFont typeface="Arial" panose="020B0604020202020204" pitchFamily="34" charset="0"/>
              <a:buChar char="•"/>
            </a:pPr>
            <a:r>
              <a:rPr lang="en-US" dirty="0"/>
              <a:t>More collaboration across all systems</a:t>
            </a:r>
          </a:p>
          <a:p>
            <a:pPr marL="457200" lvl="0" indent="-457200">
              <a:buFont typeface="Arial" panose="020B0604020202020204" pitchFamily="34" charset="0"/>
              <a:buChar char="•"/>
            </a:pPr>
            <a:r>
              <a:rPr lang="en-US" dirty="0"/>
              <a:t>Alignment in supports from VR &amp; DDD</a:t>
            </a:r>
          </a:p>
          <a:p>
            <a:pPr marL="457200" indent="-457200">
              <a:buFont typeface="Arial" panose="020B0604020202020204" pitchFamily="34" charset="0"/>
              <a:buChar char="•"/>
            </a:pPr>
            <a:r>
              <a:rPr lang="en-US" dirty="0"/>
              <a:t>Fewer congregant programs</a:t>
            </a:r>
          </a:p>
          <a:p>
            <a:pPr marL="457200" lvl="0" indent="-457200">
              <a:buFont typeface="Arial" panose="020B0604020202020204" pitchFamily="34" charset="0"/>
              <a:buChar char="•"/>
            </a:pPr>
            <a:r>
              <a:rPr lang="en-US" dirty="0"/>
              <a:t>All people have equal opportunities</a:t>
            </a:r>
          </a:p>
          <a:p>
            <a:pPr marL="457200" lvl="0" indent="-457200">
              <a:buFont typeface="Arial" panose="020B0604020202020204" pitchFamily="34" charset="0"/>
              <a:buChar char="•"/>
            </a:pPr>
            <a:r>
              <a:rPr lang="en-US" dirty="0"/>
              <a:t>Employers hire inclusively </a:t>
            </a:r>
          </a:p>
          <a:p>
            <a:pPr marL="457200" lvl="0" indent="-457200">
              <a:buFont typeface="Arial" panose="020B0604020202020204" pitchFamily="34" charset="0"/>
              <a:buChar char="•"/>
            </a:pPr>
            <a:r>
              <a:rPr lang="en-US" dirty="0"/>
              <a:t>Accessible transportation</a:t>
            </a:r>
          </a:p>
          <a:p>
            <a:pPr marL="457200" lvl="0" indent="-457200">
              <a:buFont typeface="Arial" panose="020B0604020202020204" pitchFamily="34" charset="0"/>
              <a:buChar char="•"/>
            </a:pPr>
            <a:r>
              <a:rPr lang="en-US" dirty="0"/>
              <a:t>Myths about benefits dispelled</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8543038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ENTIMETER_SERIES_ID_KEY" val="alr1xevb58zvk4x82t6hbhddnf32tq75"/>
</p:tagLst>
</file>

<file path=ppt/theme/theme1.xml><?xml version="1.0" encoding="utf-8"?>
<a:theme xmlns:a="http://schemas.openxmlformats.org/drawingml/2006/main" name="Office Theme">
  <a:themeElements>
    <a:clrScheme name="Sonoran Center Brand">
      <a:dk1>
        <a:srgbClr val="0C234B"/>
      </a:dk1>
      <a:lt1>
        <a:sysClr val="window" lastClr="FFFFFF"/>
      </a:lt1>
      <a:dk2>
        <a:srgbClr val="1E5288"/>
      </a:dk2>
      <a:lt2>
        <a:srgbClr val="F4EDE5"/>
      </a:lt2>
      <a:accent1>
        <a:srgbClr val="E2E9EB"/>
      </a:accent1>
      <a:accent2>
        <a:srgbClr val="007D84"/>
      </a:accent2>
      <a:accent3>
        <a:srgbClr val="A5A5A5"/>
      </a:accent3>
      <a:accent4>
        <a:srgbClr val="A95C42"/>
      </a:accent4>
      <a:accent5>
        <a:srgbClr val="5B9BD5"/>
      </a:accent5>
      <a:accent6>
        <a:srgbClr val="70B865"/>
      </a:accent6>
      <a:hlink>
        <a:srgbClr val="AB0520"/>
      </a:hlink>
      <a:folHlink>
        <a:srgbClr val="AB0520"/>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11188</TotalTime>
  <Words>1104</Words>
  <Application>Microsoft Office PowerPoint</Application>
  <PresentationFormat>Widescreen</PresentationFormat>
  <Paragraphs>150</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Calibri</vt:lpstr>
      <vt:lpstr>Wingdings</vt:lpstr>
      <vt:lpstr>Office Theme</vt:lpstr>
      <vt:lpstr>Arizona Employment First: Moving Forward in Community</vt:lpstr>
      <vt:lpstr>Agenda</vt:lpstr>
      <vt:lpstr>AZ Employment First Overview</vt:lpstr>
      <vt:lpstr>AZ’s Employment First Project</vt:lpstr>
      <vt:lpstr>AZ Employment First  Implementation Strategies</vt:lpstr>
      <vt:lpstr>Community Feedback Process</vt:lpstr>
      <vt:lpstr>Exploring the Themes</vt:lpstr>
      <vt:lpstr>Overarching Themes Across All Questions</vt:lpstr>
      <vt:lpstr>Q1 Themes (What would success look like?)</vt:lpstr>
      <vt:lpstr>Q2 Themes (Examples of challenges)</vt:lpstr>
      <vt:lpstr>Q3 Themes (One focus for EF)</vt:lpstr>
      <vt:lpstr>What are People Saying about  Employment First?</vt:lpstr>
      <vt:lpstr>Moving Forward in Community</vt:lpstr>
      <vt:lpstr>Moving Forward in Community</vt:lpstr>
      <vt:lpstr>Next steps for Employment First</vt:lpstr>
      <vt:lpstr>Employment First  Belongs to the Community!</vt:lpstr>
      <vt:lpstr>Join the Movement!</vt:lpstr>
      <vt:lpstr>Move Forward with Us!</vt:lpstr>
      <vt:lpstr>The Sonoran Center Employment First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Griffiths, Gina - (griffiths)</dc:creator>
  <cp:lastModifiedBy>Griffiths, Gina - (griffiths)</cp:lastModifiedBy>
  <cp:revision>55</cp:revision>
  <dcterms:created xsi:type="dcterms:W3CDTF">2025-06-26T21:49:02Z</dcterms:created>
  <dcterms:modified xsi:type="dcterms:W3CDTF">2025-08-11T16:26:51Z</dcterms:modified>
</cp:coreProperties>
</file>