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2" r:id="rId3"/>
    <p:sldId id="280" r:id="rId4"/>
    <p:sldId id="281" r:id="rId5"/>
    <p:sldId id="285" r:id="rId6"/>
    <p:sldId id="292" r:id="rId7"/>
    <p:sldId id="284" r:id="rId8"/>
    <p:sldId id="293" r:id="rId9"/>
    <p:sldId id="289" r:id="rId10"/>
    <p:sldId id="294" r:id="rId11"/>
    <p:sldId id="275" r:id="rId12"/>
    <p:sldId id="296" r:id="rId13"/>
    <p:sldId id="295"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6405" autoAdjust="0"/>
  </p:normalViewPr>
  <p:slideViewPr>
    <p:cSldViewPr snapToGrid="0">
      <p:cViewPr varScale="1">
        <p:scale>
          <a:sx n="54" d="100"/>
          <a:sy n="54" d="100"/>
        </p:scale>
        <p:origin x="1810" y="106"/>
      </p:cViewPr>
      <p:guideLst/>
    </p:cSldViewPr>
  </p:slideViewPr>
  <p:outlineViewPr>
    <p:cViewPr>
      <p:scale>
        <a:sx n="33" d="100"/>
        <a:sy n="33" d="100"/>
      </p:scale>
      <p:origin x="0" y="-7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3B8CE-F5A2-4878-8598-8C9DC1F13E1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E9BFF5-C51B-4AF3-AAB7-28968D2F9934}">
      <dgm:prSet/>
      <dgm:spPr/>
      <dgm:t>
        <a:bodyPr/>
        <a:lstStyle/>
        <a:p>
          <a:pPr>
            <a:lnSpc>
              <a:spcPct val="100000"/>
            </a:lnSpc>
          </a:pPr>
          <a:r>
            <a:rPr lang="en-US" dirty="0"/>
            <a:t>We are a board of volunteers, each from a different background, all a key part to the employment team</a:t>
          </a:r>
        </a:p>
      </dgm:t>
    </dgm:pt>
    <dgm:pt modelId="{594BFA2F-6B7A-46E5-A5A1-267E2A249085}" type="parTrans" cxnId="{63380087-2683-4636-8DD4-3044FD986AA6}">
      <dgm:prSet/>
      <dgm:spPr/>
      <dgm:t>
        <a:bodyPr/>
        <a:lstStyle/>
        <a:p>
          <a:endParaRPr lang="en-US"/>
        </a:p>
      </dgm:t>
    </dgm:pt>
    <dgm:pt modelId="{8EB35081-8234-4167-80A0-ED6FF7243077}" type="sibTrans" cxnId="{63380087-2683-4636-8DD4-3044FD986AA6}">
      <dgm:prSet/>
      <dgm:spPr/>
      <dgm:t>
        <a:bodyPr/>
        <a:lstStyle/>
        <a:p>
          <a:endParaRPr lang="en-US"/>
        </a:p>
      </dgm:t>
    </dgm:pt>
    <dgm:pt modelId="{3DD7382B-6810-4F5D-9726-0CBA57DC0148}">
      <dgm:prSet/>
      <dgm:spPr/>
      <dgm:t>
        <a:bodyPr/>
        <a:lstStyle/>
        <a:p>
          <a:pPr>
            <a:lnSpc>
              <a:spcPct val="100000"/>
            </a:lnSpc>
          </a:pPr>
          <a:r>
            <a:rPr lang="en-US" dirty="0"/>
            <a:t>We are self advocates, providers, family members, representatives of state agencies</a:t>
          </a:r>
        </a:p>
      </dgm:t>
    </dgm:pt>
    <dgm:pt modelId="{82AD2801-3AA0-4B95-8F2A-3D0D5A3B7205}" type="parTrans" cxnId="{C6D39217-D718-43F6-9A1B-37965A86125E}">
      <dgm:prSet/>
      <dgm:spPr/>
      <dgm:t>
        <a:bodyPr/>
        <a:lstStyle/>
        <a:p>
          <a:endParaRPr lang="en-US"/>
        </a:p>
      </dgm:t>
    </dgm:pt>
    <dgm:pt modelId="{987876A3-5F52-48BF-80F7-C51F5959F245}" type="sibTrans" cxnId="{C6D39217-D718-43F6-9A1B-37965A86125E}">
      <dgm:prSet/>
      <dgm:spPr/>
      <dgm:t>
        <a:bodyPr/>
        <a:lstStyle/>
        <a:p>
          <a:endParaRPr lang="en-US"/>
        </a:p>
      </dgm:t>
    </dgm:pt>
    <dgm:pt modelId="{88C63B0D-3973-49CA-83B2-08E880A9AAEF}" type="pres">
      <dgm:prSet presAssocID="{8073B8CE-F5A2-4878-8598-8C9DC1F13E1D}" presName="root" presStyleCnt="0">
        <dgm:presLayoutVars>
          <dgm:dir/>
          <dgm:resizeHandles val="exact"/>
        </dgm:presLayoutVars>
      </dgm:prSet>
      <dgm:spPr/>
    </dgm:pt>
    <dgm:pt modelId="{4A45359D-3D48-450A-8E7C-8F00269F93F9}" type="pres">
      <dgm:prSet presAssocID="{D7E9BFF5-C51B-4AF3-AAB7-28968D2F9934}" presName="compNode" presStyleCnt="0"/>
      <dgm:spPr/>
    </dgm:pt>
    <dgm:pt modelId="{3CEE8D99-F406-43A7-A67A-97AF720918D8}" type="pres">
      <dgm:prSet presAssocID="{D7E9BFF5-C51B-4AF3-AAB7-28968D2F99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50B5537F-B357-47E6-9463-6D27CDB64381}" type="pres">
      <dgm:prSet presAssocID="{D7E9BFF5-C51B-4AF3-AAB7-28968D2F9934}" presName="spaceRect" presStyleCnt="0"/>
      <dgm:spPr/>
    </dgm:pt>
    <dgm:pt modelId="{565F354F-75DA-4C17-91A4-E9CB092AB608}" type="pres">
      <dgm:prSet presAssocID="{D7E9BFF5-C51B-4AF3-AAB7-28968D2F9934}" presName="textRect" presStyleLbl="revTx" presStyleIdx="0" presStyleCnt="2">
        <dgm:presLayoutVars>
          <dgm:chMax val="1"/>
          <dgm:chPref val="1"/>
        </dgm:presLayoutVars>
      </dgm:prSet>
      <dgm:spPr/>
    </dgm:pt>
    <dgm:pt modelId="{BD0C97B3-5DD5-4A20-9EF2-1E7974D16DBB}" type="pres">
      <dgm:prSet presAssocID="{8EB35081-8234-4167-80A0-ED6FF7243077}" presName="sibTrans" presStyleCnt="0"/>
      <dgm:spPr/>
    </dgm:pt>
    <dgm:pt modelId="{B9531CF1-5ED6-436E-96D8-B184CF6BED1C}" type="pres">
      <dgm:prSet presAssocID="{3DD7382B-6810-4F5D-9726-0CBA57DC0148}" presName="compNode" presStyleCnt="0"/>
      <dgm:spPr/>
    </dgm:pt>
    <dgm:pt modelId="{B1887FC6-7703-4ECD-A3F1-75233EC99554}" type="pres">
      <dgm:prSet presAssocID="{3DD7382B-6810-4F5D-9726-0CBA57DC01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1EC8D23-DD35-4E14-B224-C3AD4B05C08E}" type="pres">
      <dgm:prSet presAssocID="{3DD7382B-6810-4F5D-9726-0CBA57DC0148}" presName="spaceRect" presStyleCnt="0"/>
      <dgm:spPr/>
    </dgm:pt>
    <dgm:pt modelId="{4DC6B3A0-D9D6-4FC0-8B0F-ABB20CF3DC73}" type="pres">
      <dgm:prSet presAssocID="{3DD7382B-6810-4F5D-9726-0CBA57DC0148}" presName="textRect" presStyleLbl="revTx" presStyleIdx="1" presStyleCnt="2">
        <dgm:presLayoutVars>
          <dgm:chMax val="1"/>
          <dgm:chPref val="1"/>
        </dgm:presLayoutVars>
      </dgm:prSet>
      <dgm:spPr/>
    </dgm:pt>
  </dgm:ptLst>
  <dgm:cxnLst>
    <dgm:cxn modelId="{C6D39217-D718-43F6-9A1B-37965A86125E}" srcId="{8073B8CE-F5A2-4878-8598-8C9DC1F13E1D}" destId="{3DD7382B-6810-4F5D-9726-0CBA57DC0148}" srcOrd="1" destOrd="0" parTransId="{82AD2801-3AA0-4B95-8F2A-3D0D5A3B7205}" sibTransId="{987876A3-5F52-48BF-80F7-C51F5959F245}"/>
    <dgm:cxn modelId="{A1DB3019-E9C2-4A46-A332-E62087509995}" type="presOf" srcId="{8073B8CE-F5A2-4878-8598-8C9DC1F13E1D}" destId="{88C63B0D-3973-49CA-83B2-08E880A9AAEF}" srcOrd="0" destOrd="0" presId="urn:microsoft.com/office/officeart/2018/2/layout/IconLabelList"/>
    <dgm:cxn modelId="{F554F134-A1B8-4842-A08F-5221E6A8F988}" type="presOf" srcId="{D7E9BFF5-C51B-4AF3-AAB7-28968D2F9934}" destId="{565F354F-75DA-4C17-91A4-E9CB092AB608}" srcOrd="0" destOrd="0" presId="urn:microsoft.com/office/officeart/2018/2/layout/IconLabelList"/>
    <dgm:cxn modelId="{A499BC78-011F-4F64-89F6-222CF54F73A6}" type="presOf" srcId="{3DD7382B-6810-4F5D-9726-0CBA57DC0148}" destId="{4DC6B3A0-D9D6-4FC0-8B0F-ABB20CF3DC73}" srcOrd="0" destOrd="0" presId="urn:microsoft.com/office/officeart/2018/2/layout/IconLabelList"/>
    <dgm:cxn modelId="{63380087-2683-4636-8DD4-3044FD986AA6}" srcId="{8073B8CE-F5A2-4878-8598-8C9DC1F13E1D}" destId="{D7E9BFF5-C51B-4AF3-AAB7-28968D2F9934}" srcOrd="0" destOrd="0" parTransId="{594BFA2F-6B7A-46E5-A5A1-267E2A249085}" sibTransId="{8EB35081-8234-4167-80A0-ED6FF7243077}"/>
    <dgm:cxn modelId="{12A4E6E0-F4F6-4885-A946-590E07CD3A20}" type="presParOf" srcId="{88C63B0D-3973-49CA-83B2-08E880A9AAEF}" destId="{4A45359D-3D48-450A-8E7C-8F00269F93F9}" srcOrd="0" destOrd="0" presId="urn:microsoft.com/office/officeart/2018/2/layout/IconLabelList"/>
    <dgm:cxn modelId="{65CA8F94-2C71-433A-9900-F75247587F7D}" type="presParOf" srcId="{4A45359D-3D48-450A-8E7C-8F00269F93F9}" destId="{3CEE8D99-F406-43A7-A67A-97AF720918D8}" srcOrd="0" destOrd="0" presId="urn:microsoft.com/office/officeart/2018/2/layout/IconLabelList"/>
    <dgm:cxn modelId="{E75E184A-358B-4D2B-91BA-2898B842B6AC}" type="presParOf" srcId="{4A45359D-3D48-450A-8E7C-8F00269F93F9}" destId="{50B5537F-B357-47E6-9463-6D27CDB64381}" srcOrd="1" destOrd="0" presId="urn:microsoft.com/office/officeart/2018/2/layout/IconLabelList"/>
    <dgm:cxn modelId="{086B45D7-5B4C-4D22-BC9C-95F14E9C1801}" type="presParOf" srcId="{4A45359D-3D48-450A-8E7C-8F00269F93F9}" destId="{565F354F-75DA-4C17-91A4-E9CB092AB608}" srcOrd="2" destOrd="0" presId="urn:microsoft.com/office/officeart/2018/2/layout/IconLabelList"/>
    <dgm:cxn modelId="{1CFA78B0-DB52-4395-B2BF-512F53F19E28}" type="presParOf" srcId="{88C63B0D-3973-49CA-83B2-08E880A9AAEF}" destId="{BD0C97B3-5DD5-4A20-9EF2-1E7974D16DBB}" srcOrd="1" destOrd="0" presId="urn:microsoft.com/office/officeart/2018/2/layout/IconLabelList"/>
    <dgm:cxn modelId="{0A8DF7CF-5DB9-4BCC-BE89-43A90FED20C6}" type="presParOf" srcId="{88C63B0D-3973-49CA-83B2-08E880A9AAEF}" destId="{B9531CF1-5ED6-436E-96D8-B184CF6BED1C}" srcOrd="2" destOrd="0" presId="urn:microsoft.com/office/officeart/2018/2/layout/IconLabelList"/>
    <dgm:cxn modelId="{150D3EC8-8AAA-4E51-BAB2-F4796C656389}" type="presParOf" srcId="{B9531CF1-5ED6-436E-96D8-B184CF6BED1C}" destId="{B1887FC6-7703-4ECD-A3F1-75233EC99554}" srcOrd="0" destOrd="0" presId="urn:microsoft.com/office/officeart/2018/2/layout/IconLabelList"/>
    <dgm:cxn modelId="{A7A58D0F-09CD-44CE-805C-8C9F274C0B37}" type="presParOf" srcId="{B9531CF1-5ED6-436E-96D8-B184CF6BED1C}" destId="{61EC8D23-DD35-4E14-B224-C3AD4B05C08E}" srcOrd="1" destOrd="0" presId="urn:microsoft.com/office/officeart/2018/2/layout/IconLabelList"/>
    <dgm:cxn modelId="{85E1D70F-95AE-45B7-8E99-A0036E8DF34F}" type="presParOf" srcId="{B9531CF1-5ED6-436E-96D8-B184CF6BED1C}" destId="{4DC6B3A0-D9D6-4FC0-8B0F-ABB20CF3DC7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B5D89-1741-475E-BFAF-8FD0BCBA04BB}"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FAF0023E-9E8E-4BEF-8923-FFBFEA36F69E}">
      <dgm:prSet/>
      <dgm:spPr/>
      <dgm:t>
        <a:bodyPr/>
        <a:lstStyle/>
        <a:p>
          <a:r>
            <a:rPr lang="en-US" dirty="0"/>
            <a:t>To expand inclusive employment opportunities for all people with disabilities through education, advocacy, &amp; legislative action</a:t>
          </a:r>
        </a:p>
      </dgm:t>
    </dgm:pt>
    <dgm:pt modelId="{925ED965-BCF5-4563-B440-75A9CA73CEE7}" type="parTrans" cxnId="{17F8E32C-1905-492E-B6C9-EF7633F45A1D}">
      <dgm:prSet/>
      <dgm:spPr/>
      <dgm:t>
        <a:bodyPr/>
        <a:lstStyle/>
        <a:p>
          <a:endParaRPr lang="en-US"/>
        </a:p>
      </dgm:t>
    </dgm:pt>
    <dgm:pt modelId="{AA8CB485-8B65-41EA-B7D3-D358A48F8E37}" type="sibTrans" cxnId="{17F8E32C-1905-492E-B6C9-EF7633F45A1D}">
      <dgm:prSet/>
      <dgm:spPr/>
      <dgm:t>
        <a:bodyPr/>
        <a:lstStyle/>
        <a:p>
          <a:endParaRPr lang="en-US"/>
        </a:p>
      </dgm:t>
    </dgm:pt>
    <dgm:pt modelId="{9CD49743-E118-4695-83B0-C8393F31D8EB}">
      <dgm:prSet/>
      <dgm:spPr/>
      <dgm:t>
        <a:bodyPr/>
        <a:lstStyle/>
        <a:p>
          <a:r>
            <a:rPr lang="en-US" dirty="0"/>
            <a:t>Employment in the general workforce is the preferred outcome.</a:t>
          </a:r>
        </a:p>
      </dgm:t>
    </dgm:pt>
    <dgm:pt modelId="{87A95B8F-BDAE-4170-A0A5-485A5E9E7A4F}" type="parTrans" cxnId="{F4C4517B-768B-468E-AD7E-DE74AF0B6D15}">
      <dgm:prSet/>
      <dgm:spPr/>
      <dgm:t>
        <a:bodyPr/>
        <a:lstStyle/>
        <a:p>
          <a:endParaRPr lang="en-US"/>
        </a:p>
      </dgm:t>
    </dgm:pt>
    <dgm:pt modelId="{3F66DADD-ABA9-474C-98EF-1F67571910C4}" type="sibTrans" cxnId="{F4C4517B-768B-468E-AD7E-DE74AF0B6D15}">
      <dgm:prSet/>
      <dgm:spPr/>
      <dgm:t>
        <a:bodyPr/>
        <a:lstStyle/>
        <a:p>
          <a:endParaRPr lang="en-US"/>
        </a:p>
      </dgm:t>
    </dgm:pt>
    <dgm:pt modelId="{54FA8E3E-86D6-4BE8-A1E4-B575D3A20C5F}" type="pres">
      <dgm:prSet presAssocID="{51BB5D89-1741-475E-BFAF-8FD0BCBA04BB}" presName="outerComposite" presStyleCnt="0">
        <dgm:presLayoutVars>
          <dgm:chMax val="5"/>
          <dgm:dir/>
          <dgm:resizeHandles val="exact"/>
        </dgm:presLayoutVars>
      </dgm:prSet>
      <dgm:spPr/>
    </dgm:pt>
    <dgm:pt modelId="{B3F469BC-8A40-461F-AE2B-04CFCFA8A282}" type="pres">
      <dgm:prSet presAssocID="{51BB5D89-1741-475E-BFAF-8FD0BCBA04BB}" presName="dummyMaxCanvas" presStyleCnt="0">
        <dgm:presLayoutVars/>
      </dgm:prSet>
      <dgm:spPr/>
    </dgm:pt>
    <dgm:pt modelId="{17DC9318-A7DE-4BD9-B835-1B7B44550643}" type="pres">
      <dgm:prSet presAssocID="{51BB5D89-1741-475E-BFAF-8FD0BCBA04BB}" presName="TwoNodes_1" presStyleLbl="node1" presStyleIdx="0" presStyleCnt="2">
        <dgm:presLayoutVars>
          <dgm:bulletEnabled val="1"/>
        </dgm:presLayoutVars>
      </dgm:prSet>
      <dgm:spPr/>
    </dgm:pt>
    <dgm:pt modelId="{D14E8A19-FB60-4B1F-A822-34B98A11ED7B}" type="pres">
      <dgm:prSet presAssocID="{51BB5D89-1741-475E-BFAF-8FD0BCBA04BB}" presName="TwoNodes_2" presStyleLbl="node1" presStyleIdx="1" presStyleCnt="2">
        <dgm:presLayoutVars>
          <dgm:bulletEnabled val="1"/>
        </dgm:presLayoutVars>
      </dgm:prSet>
      <dgm:spPr/>
    </dgm:pt>
    <dgm:pt modelId="{3F77B353-21E4-43B9-B9E7-8E56C92BFFA7}" type="pres">
      <dgm:prSet presAssocID="{51BB5D89-1741-475E-BFAF-8FD0BCBA04BB}" presName="TwoConn_1-2" presStyleLbl="fgAccFollowNode1" presStyleIdx="0" presStyleCnt="1">
        <dgm:presLayoutVars>
          <dgm:bulletEnabled val="1"/>
        </dgm:presLayoutVars>
      </dgm:prSet>
      <dgm:spPr/>
    </dgm:pt>
    <dgm:pt modelId="{742015D9-07E9-400D-9A53-013524F8BDB4}" type="pres">
      <dgm:prSet presAssocID="{51BB5D89-1741-475E-BFAF-8FD0BCBA04BB}" presName="TwoNodes_1_text" presStyleLbl="node1" presStyleIdx="1" presStyleCnt="2">
        <dgm:presLayoutVars>
          <dgm:bulletEnabled val="1"/>
        </dgm:presLayoutVars>
      </dgm:prSet>
      <dgm:spPr/>
    </dgm:pt>
    <dgm:pt modelId="{912A39F0-9166-454B-B1F5-63CD2CFDF377}" type="pres">
      <dgm:prSet presAssocID="{51BB5D89-1741-475E-BFAF-8FD0BCBA04BB}" presName="TwoNodes_2_text" presStyleLbl="node1" presStyleIdx="1" presStyleCnt="2">
        <dgm:presLayoutVars>
          <dgm:bulletEnabled val="1"/>
        </dgm:presLayoutVars>
      </dgm:prSet>
      <dgm:spPr/>
    </dgm:pt>
  </dgm:ptLst>
  <dgm:cxnLst>
    <dgm:cxn modelId="{D224891E-F534-4E9E-A2EE-A7407DD6113B}" type="presOf" srcId="{FAF0023E-9E8E-4BEF-8923-FFBFEA36F69E}" destId="{742015D9-07E9-400D-9A53-013524F8BDB4}" srcOrd="1" destOrd="0" presId="urn:microsoft.com/office/officeart/2005/8/layout/vProcess5"/>
    <dgm:cxn modelId="{AC2D5E23-2DC4-4F7D-8809-EFF49CA783D9}" type="presOf" srcId="{9CD49743-E118-4695-83B0-C8393F31D8EB}" destId="{912A39F0-9166-454B-B1F5-63CD2CFDF377}" srcOrd="1" destOrd="0" presId="urn:microsoft.com/office/officeart/2005/8/layout/vProcess5"/>
    <dgm:cxn modelId="{17F8E32C-1905-492E-B6C9-EF7633F45A1D}" srcId="{51BB5D89-1741-475E-BFAF-8FD0BCBA04BB}" destId="{FAF0023E-9E8E-4BEF-8923-FFBFEA36F69E}" srcOrd="0" destOrd="0" parTransId="{925ED965-BCF5-4563-B440-75A9CA73CEE7}" sibTransId="{AA8CB485-8B65-41EA-B7D3-D358A48F8E37}"/>
    <dgm:cxn modelId="{22D5A567-6BCB-4FB4-949A-FBF4FAA0FBA6}" type="presOf" srcId="{FAF0023E-9E8E-4BEF-8923-FFBFEA36F69E}" destId="{17DC9318-A7DE-4BD9-B835-1B7B44550643}" srcOrd="0" destOrd="0" presId="urn:microsoft.com/office/officeart/2005/8/layout/vProcess5"/>
    <dgm:cxn modelId="{3835044B-C648-4CAF-8F5D-F5FE661F786A}" type="presOf" srcId="{AA8CB485-8B65-41EA-B7D3-D358A48F8E37}" destId="{3F77B353-21E4-43B9-B9E7-8E56C92BFFA7}" srcOrd="0" destOrd="0" presId="urn:microsoft.com/office/officeart/2005/8/layout/vProcess5"/>
    <dgm:cxn modelId="{1BFF8C57-5AD3-4A9C-B05F-9F2675E64FB6}" type="presOf" srcId="{9CD49743-E118-4695-83B0-C8393F31D8EB}" destId="{D14E8A19-FB60-4B1F-A822-34B98A11ED7B}" srcOrd="0" destOrd="0" presId="urn:microsoft.com/office/officeart/2005/8/layout/vProcess5"/>
    <dgm:cxn modelId="{F4C4517B-768B-468E-AD7E-DE74AF0B6D15}" srcId="{51BB5D89-1741-475E-BFAF-8FD0BCBA04BB}" destId="{9CD49743-E118-4695-83B0-C8393F31D8EB}" srcOrd="1" destOrd="0" parTransId="{87A95B8F-BDAE-4170-A0A5-485A5E9E7A4F}" sibTransId="{3F66DADD-ABA9-474C-98EF-1F67571910C4}"/>
    <dgm:cxn modelId="{A86E7FE1-33F5-4DED-A429-F12F90FDEFEE}" type="presOf" srcId="{51BB5D89-1741-475E-BFAF-8FD0BCBA04BB}" destId="{54FA8E3E-86D6-4BE8-A1E4-B575D3A20C5F}" srcOrd="0" destOrd="0" presId="urn:microsoft.com/office/officeart/2005/8/layout/vProcess5"/>
    <dgm:cxn modelId="{D9FBA79C-9161-4DEF-A208-155C00778742}" type="presParOf" srcId="{54FA8E3E-86D6-4BE8-A1E4-B575D3A20C5F}" destId="{B3F469BC-8A40-461F-AE2B-04CFCFA8A282}" srcOrd="0" destOrd="0" presId="urn:microsoft.com/office/officeart/2005/8/layout/vProcess5"/>
    <dgm:cxn modelId="{52BD792E-7F8E-4B0F-A3A5-ED801C5EF278}" type="presParOf" srcId="{54FA8E3E-86D6-4BE8-A1E4-B575D3A20C5F}" destId="{17DC9318-A7DE-4BD9-B835-1B7B44550643}" srcOrd="1" destOrd="0" presId="urn:microsoft.com/office/officeart/2005/8/layout/vProcess5"/>
    <dgm:cxn modelId="{ADED5E4F-9225-4A44-81EF-5A9E322792AD}" type="presParOf" srcId="{54FA8E3E-86D6-4BE8-A1E4-B575D3A20C5F}" destId="{D14E8A19-FB60-4B1F-A822-34B98A11ED7B}" srcOrd="2" destOrd="0" presId="urn:microsoft.com/office/officeart/2005/8/layout/vProcess5"/>
    <dgm:cxn modelId="{83778297-A4AB-4EFC-B571-76DF214FF946}" type="presParOf" srcId="{54FA8E3E-86D6-4BE8-A1E4-B575D3A20C5F}" destId="{3F77B353-21E4-43B9-B9E7-8E56C92BFFA7}" srcOrd="3" destOrd="0" presId="urn:microsoft.com/office/officeart/2005/8/layout/vProcess5"/>
    <dgm:cxn modelId="{00AA42C0-E029-46CB-912E-9E39B3A5ECA1}" type="presParOf" srcId="{54FA8E3E-86D6-4BE8-A1E4-B575D3A20C5F}" destId="{742015D9-07E9-400D-9A53-013524F8BDB4}" srcOrd="4" destOrd="0" presId="urn:microsoft.com/office/officeart/2005/8/layout/vProcess5"/>
    <dgm:cxn modelId="{C630C39C-B7D6-4ECB-9F76-2170D82073BF}" type="presParOf" srcId="{54FA8E3E-86D6-4BE8-A1E4-B575D3A20C5F}" destId="{912A39F0-9166-454B-B1F5-63CD2CFDF37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819B8-432B-47F9-89C6-CF1616766F52}"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2D92F073-9F24-4E98-886D-E0F71C11F6E2}">
      <dgm:prSet/>
      <dgm:spPr/>
      <dgm:t>
        <a:bodyPr/>
        <a:lstStyle/>
        <a:p>
          <a:r>
            <a:rPr lang="en-US" dirty="0"/>
            <a:t>Everyone can work with the right supports </a:t>
          </a:r>
        </a:p>
      </dgm:t>
    </dgm:pt>
    <dgm:pt modelId="{51C87648-07C6-46F5-9A08-CD594A312087}" type="parTrans" cxnId="{F96B5AF7-B1F7-4C61-A2BC-446B0EB78398}">
      <dgm:prSet/>
      <dgm:spPr/>
      <dgm:t>
        <a:bodyPr/>
        <a:lstStyle/>
        <a:p>
          <a:endParaRPr lang="en-US"/>
        </a:p>
      </dgm:t>
    </dgm:pt>
    <dgm:pt modelId="{922A0602-E329-4435-84BD-EC773011B2F1}" type="sibTrans" cxnId="{F96B5AF7-B1F7-4C61-A2BC-446B0EB78398}">
      <dgm:prSet/>
      <dgm:spPr/>
      <dgm:t>
        <a:bodyPr/>
        <a:lstStyle/>
        <a:p>
          <a:endParaRPr lang="en-US"/>
        </a:p>
      </dgm:t>
    </dgm:pt>
    <dgm:pt modelId="{77E5E6AA-BA10-4379-A36F-FFE087EC0F16}">
      <dgm:prSet/>
      <dgm:spPr/>
      <dgm:t>
        <a:bodyPr/>
        <a:lstStyle/>
        <a:p>
          <a:r>
            <a:rPr lang="en-US" dirty="0"/>
            <a:t>Everyone wants to work</a:t>
          </a:r>
        </a:p>
      </dgm:t>
    </dgm:pt>
    <dgm:pt modelId="{C2F0F822-5C49-4A31-9A7D-151778CECF76}" type="parTrans" cxnId="{CCF6F637-58BB-4311-9432-610419F27771}">
      <dgm:prSet/>
      <dgm:spPr/>
      <dgm:t>
        <a:bodyPr/>
        <a:lstStyle/>
        <a:p>
          <a:endParaRPr lang="en-US"/>
        </a:p>
      </dgm:t>
    </dgm:pt>
    <dgm:pt modelId="{141496F3-B991-41F7-A44E-31097DF4A19B}" type="sibTrans" cxnId="{CCF6F637-58BB-4311-9432-610419F27771}">
      <dgm:prSet/>
      <dgm:spPr/>
      <dgm:t>
        <a:bodyPr/>
        <a:lstStyle/>
        <a:p>
          <a:endParaRPr lang="en-US"/>
        </a:p>
      </dgm:t>
    </dgm:pt>
    <dgm:pt modelId="{F40E90F3-5520-4036-864E-8D988306116C}">
      <dgm:prSet/>
      <dgm:spPr/>
      <dgm:t>
        <a:bodyPr/>
        <a:lstStyle/>
        <a:p>
          <a:r>
            <a:rPr lang="en-US" dirty="0"/>
            <a:t>Everyone has a talent or can contribute in a productive way</a:t>
          </a:r>
        </a:p>
      </dgm:t>
    </dgm:pt>
    <dgm:pt modelId="{FF6CF399-2F13-4BA2-AB75-ABD07D6B6D4E}" type="parTrans" cxnId="{5EF817F5-1D26-413D-A336-FF02A20F842D}">
      <dgm:prSet/>
      <dgm:spPr/>
      <dgm:t>
        <a:bodyPr/>
        <a:lstStyle/>
        <a:p>
          <a:endParaRPr lang="en-US"/>
        </a:p>
      </dgm:t>
    </dgm:pt>
    <dgm:pt modelId="{FF7EAC37-E26E-44D4-BD07-E4302E020746}" type="sibTrans" cxnId="{5EF817F5-1D26-413D-A336-FF02A20F842D}">
      <dgm:prSet/>
      <dgm:spPr/>
      <dgm:t>
        <a:bodyPr/>
        <a:lstStyle/>
        <a:p>
          <a:endParaRPr lang="en-US"/>
        </a:p>
      </dgm:t>
    </dgm:pt>
    <dgm:pt modelId="{8CD15F70-2905-4496-9A22-11685B82FD47}" type="pres">
      <dgm:prSet presAssocID="{45E819B8-432B-47F9-89C6-CF1616766F52}" presName="linear" presStyleCnt="0">
        <dgm:presLayoutVars>
          <dgm:animLvl val="lvl"/>
          <dgm:resizeHandles val="exact"/>
        </dgm:presLayoutVars>
      </dgm:prSet>
      <dgm:spPr/>
    </dgm:pt>
    <dgm:pt modelId="{B6403C9E-B2F9-4C4B-A120-47D849B397B6}" type="pres">
      <dgm:prSet presAssocID="{2D92F073-9F24-4E98-886D-E0F71C11F6E2}" presName="parentText" presStyleLbl="node1" presStyleIdx="0" presStyleCnt="3">
        <dgm:presLayoutVars>
          <dgm:chMax val="0"/>
          <dgm:bulletEnabled val="1"/>
        </dgm:presLayoutVars>
      </dgm:prSet>
      <dgm:spPr/>
    </dgm:pt>
    <dgm:pt modelId="{DB163DB6-FF67-4CA7-8D6B-04848622C5DF}" type="pres">
      <dgm:prSet presAssocID="{922A0602-E329-4435-84BD-EC773011B2F1}" presName="spacer" presStyleCnt="0"/>
      <dgm:spPr/>
    </dgm:pt>
    <dgm:pt modelId="{42C7CADE-38BA-4888-93E4-471DC992AED4}" type="pres">
      <dgm:prSet presAssocID="{77E5E6AA-BA10-4379-A36F-FFE087EC0F16}" presName="parentText" presStyleLbl="node1" presStyleIdx="1" presStyleCnt="3">
        <dgm:presLayoutVars>
          <dgm:chMax val="0"/>
          <dgm:bulletEnabled val="1"/>
        </dgm:presLayoutVars>
      </dgm:prSet>
      <dgm:spPr/>
    </dgm:pt>
    <dgm:pt modelId="{1CCEE1C6-B346-4562-8E65-C91AE9BCE6A3}" type="pres">
      <dgm:prSet presAssocID="{141496F3-B991-41F7-A44E-31097DF4A19B}" presName="spacer" presStyleCnt="0"/>
      <dgm:spPr/>
    </dgm:pt>
    <dgm:pt modelId="{B2BE7A13-1AAC-4664-B692-04A964BE69D4}" type="pres">
      <dgm:prSet presAssocID="{F40E90F3-5520-4036-864E-8D988306116C}" presName="parentText" presStyleLbl="node1" presStyleIdx="2" presStyleCnt="3">
        <dgm:presLayoutVars>
          <dgm:chMax val="0"/>
          <dgm:bulletEnabled val="1"/>
        </dgm:presLayoutVars>
      </dgm:prSet>
      <dgm:spPr/>
    </dgm:pt>
  </dgm:ptLst>
  <dgm:cxnLst>
    <dgm:cxn modelId="{DED78126-1CC9-4F34-A4DF-AE5BD3F1076A}" type="presOf" srcId="{2D92F073-9F24-4E98-886D-E0F71C11F6E2}" destId="{B6403C9E-B2F9-4C4B-A120-47D849B397B6}" srcOrd="0" destOrd="0" presId="urn:microsoft.com/office/officeart/2005/8/layout/vList2"/>
    <dgm:cxn modelId="{CCF6F637-58BB-4311-9432-610419F27771}" srcId="{45E819B8-432B-47F9-89C6-CF1616766F52}" destId="{77E5E6AA-BA10-4379-A36F-FFE087EC0F16}" srcOrd="1" destOrd="0" parTransId="{C2F0F822-5C49-4A31-9A7D-151778CECF76}" sibTransId="{141496F3-B991-41F7-A44E-31097DF4A19B}"/>
    <dgm:cxn modelId="{7F858056-8B2B-4611-8202-2E5BC018F80B}" type="presOf" srcId="{F40E90F3-5520-4036-864E-8D988306116C}" destId="{B2BE7A13-1AAC-4664-B692-04A964BE69D4}" srcOrd="0" destOrd="0" presId="urn:microsoft.com/office/officeart/2005/8/layout/vList2"/>
    <dgm:cxn modelId="{6F06117A-EC3B-4B12-AE23-B857C0EBA716}" type="presOf" srcId="{45E819B8-432B-47F9-89C6-CF1616766F52}" destId="{8CD15F70-2905-4496-9A22-11685B82FD47}" srcOrd="0" destOrd="0" presId="urn:microsoft.com/office/officeart/2005/8/layout/vList2"/>
    <dgm:cxn modelId="{500D50B9-F7B2-4314-A6D8-71BED1AAA1F5}" type="presOf" srcId="{77E5E6AA-BA10-4379-A36F-FFE087EC0F16}" destId="{42C7CADE-38BA-4888-93E4-471DC992AED4}" srcOrd="0" destOrd="0" presId="urn:microsoft.com/office/officeart/2005/8/layout/vList2"/>
    <dgm:cxn modelId="{5EF817F5-1D26-413D-A336-FF02A20F842D}" srcId="{45E819B8-432B-47F9-89C6-CF1616766F52}" destId="{F40E90F3-5520-4036-864E-8D988306116C}" srcOrd="2" destOrd="0" parTransId="{FF6CF399-2F13-4BA2-AB75-ABD07D6B6D4E}" sibTransId="{FF7EAC37-E26E-44D4-BD07-E4302E020746}"/>
    <dgm:cxn modelId="{F96B5AF7-B1F7-4C61-A2BC-446B0EB78398}" srcId="{45E819B8-432B-47F9-89C6-CF1616766F52}" destId="{2D92F073-9F24-4E98-886D-E0F71C11F6E2}" srcOrd="0" destOrd="0" parTransId="{51C87648-07C6-46F5-9A08-CD594A312087}" sibTransId="{922A0602-E329-4435-84BD-EC773011B2F1}"/>
    <dgm:cxn modelId="{3567FCC1-EB3C-4477-A4FF-40366995F175}" type="presParOf" srcId="{8CD15F70-2905-4496-9A22-11685B82FD47}" destId="{B6403C9E-B2F9-4C4B-A120-47D849B397B6}" srcOrd="0" destOrd="0" presId="urn:microsoft.com/office/officeart/2005/8/layout/vList2"/>
    <dgm:cxn modelId="{8699A83A-E522-438F-A0B6-21239333C8F3}" type="presParOf" srcId="{8CD15F70-2905-4496-9A22-11685B82FD47}" destId="{DB163DB6-FF67-4CA7-8D6B-04848622C5DF}" srcOrd="1" destOrd="0" presId="urn:microsoft.com/office/officeart/2005/8/layout/vList2"/>
    <dgm:cxn modelId="{BB5ABF9A-F7E1-490E-BA93-A8C94D072472}" type="presParOf" srcId="{8CD15F70-2905-4496-9A22-11685B82FD47}" destId="{42C7CADE-38BA-4888-93E4-471DC992AED4}" srcOrd="2" destOrd="0" presId="urn:microsoft.com/office/officeart/2005/8/layout/vList2"/>
    <dgm:cxn modelId="{900D1C58-A833-46C7-A134-5DA8A6655324}" type="presParOf" srcId="{8CD15F70-2905-4496-9A22-11685B82FD47}" destId="{1CCEE1C6-B346-4562-8E65-C91AE9BCE6A3}" srcOrd="3" destOrd="0" presId="urn:microsoft.com/office/officeart/2005/8/layout/vList2"/>
    <dgm:cxn modelId="{3B1275EB-0423-4930-9AD9-99DE08F8E46C}" type="presParOf" srcId="{8CD15F70-2905-4496-9A22-11685B82FD47}" destId="{B2BE7A13-1AAC-4664-B692-04A964BE69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819B8-432B-47F9-89C6-CF1616766F5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2D92F073-9F24-4E98-886D-E0F71C11F6E2}">
      <dgm:prSet/>
      <dgm:spPr/>
      <dgm:t>
        <a:bodyPr/>
        <a:lstStyle/>
        <a:p>
          <a:r>
            <a:rPr lang="en-US" dirty="0"/>
            <a:t>Person centered approach</a:t>
          </a:r>
        </a:p>
      </dgm:t>
    </dgm:pt>
    <dgm:pt modelId="{51C87648-07C6-46F5-9A08-CD594A312087}" type="parTrans" cxnId="{F96B5AF7-B1F7-4C61-A2BC-446B0EB78398}">
      <dgm:prSet/>
      <dgm:spPr/>
      <dgm:t>
        <a:bodyPr/>
        <a:lstStyle/>
        <a:p>
          <a:endParaRPr lang="en-US"/>
        </a:p>
      </dgm:t>
    </dgm:pt>
    <dgm:pt modelId="{922A0602-E329-4435-84BD-EC773011B2F1}" type="sibTrans" cxnId="{F96B5AF7-B1F7-4C61-A2BC-446B0EB78398}">
      <dgm:prSet/>
      <dgm:spPr/>
      <dgm:t>
        <a:bodyPr/>
        <a:lstStyle/>
        <a:p>
          <a:endParaRPr lang="en-US"/>
        </a:p>
      </dgm:t>
    </dgm:pt>
    <dgm:pt modelId="{77E5E6AA-BA10-4379-A36F-FFE087EC0F16}">
      <dgm:prSet/>
      <dgm:spPr/>
      <dgm:t>
        <a:bodyPr/>
        <a:lstStyle/>
        <a:p>
          <a:r>
            <a:rPr lang="en-US" dirty="0"/>
            <a:t>Community integration and engagement</a:t>
          </a:r>
        </a:p>
      </dgm:t>
    </dgm:pt>
    <dgm:pt modelId="{C2F0F822-5C49-4A31-9A7D-151778CECF76}" type="parTrans" cxnId="{CCF6F637-58BB-4311-9432-610419F27771}">
      <dgm:prSet/>
      <dgm:spPr/>
      <dgm:t>
        <a:bodyPr/>
        <a:lstStyle/>
        <a:p>
          <a:endParaRPr lang="en-US"/>
        </a:p>
      </dgm:t>
    </dgm:pt>
    <dgm:pt modelId="{141496F3-B991-41F7-A44E-31097DF4A19B}" type="sibTrans" cxnId="{CCF6F637-58BB-4311-9432-610419F27771}">
      <dgm:prSet/>
      <dgm:spPr/>
      <dgm:t>
        <a:bodyPr/>
        <a:lstStyle/>
        <a:p>
          <a:endParaRPr lang="en-US"/>
        </a:p>
      </dgm:t>
    </dgm:pt>
    <dgm:pt modelId="{F40E90F3-5520-4036-864E-8D988306116C}">
      <dgm:prSet/>
      <dgm:spPr/>
      <dgm:t>
        <a:bodyPr/>
        <a:lstStyle/>
        <a:p>
          <a:r>
            <a:rPr lang="en-US" dirty="0"/>
            <a:t>Self determination</a:t>
          </a:r>
        </a:p>
      </dgm:t>
    </dgm:pt>
    <dgm:pt modelId="{FF7EAC37-E26E-44D4-BD07-E4302E020746}" type="sibTrans" cxnId="{5EF817F5-1D26-413D-A336-FF02A20F842D}">
      <dgm:prSet/>
      <dgm:spPr/>
      <dgm:t>
        <a:bodyPr/>
        <a:lstStyle/>
        <a:p>
          <a:endParaRPr lang="en-US"/>
        </a:p>
      </dgm:t>
    </dgm:pt>
    <dgm:pt modelId="{FF6CF399-2F13-4BA2-AB75-ABD07D6B6D4E}" type="parTrans" cxnId="{5EF817F5-1D26-413D-A336-FF02A20F842D}">
      <dgm:prSet/>
      <dgm:spPr/>
      <dgm:t>
        <a:bodyPr/>
        <a:lstStyle/>
        <a:p>
          <a:endParaRPr lang="en-US"/>
        </a:p>
      </dgm:t>
    </dgm:pt>
    <dgm:pt modelId="{9A2CFF97-F1F1-4707-8B4C-AA357584C3DD}" type="pres">
      <dgm:prSet presAssocID="{45E819B8-432B-47F9-89C6-CF1616766F52}" presName="linear" presStyleCnt="0">
        <dgm:presLayoutVars>
          <dgm:animLvl val="lvl"/>
          <dgm:resizeHandles val="exact"/>
        </dgm:presLayoutVars>
      </dgm:prSet>
      <dgm:spPr/>
    </dgm:pt>
    <dgm:pt modelId="{918B19A2-CBB8-4062-AABB-355964C9AFEF}" type="pres">
      <dgm:prSet presAssocID="{2D92F073-9F24-4E98-886D-E0F71C11F6E2}" presName="parentText" presStyleLbl="node1" presStyleIdx="0" presStyleCnt="3">
        <dgm:presLayoutVars>
          <dgm:chMax val="0"/>
          <dgm:bulletEnabled val="1"/>
        </dgm:presLayoutVars>
      </dgm:prSet>
      <dgm:spPr/>
    </dgm:pt>
    <dgm:pt modelId="{9787223E-F2D5-4468-A80C-AADEEF764CEA}" type="pres">
      <dgm:prSet presAssocID="{922A0602-E329-4435-84BD-EC773011B2F1}" presName="spacer" presStyleCnt="0"/>
      <dgm:spPr/>
    </dgm:pt>
    <dgm:pt modelId="{BD04D281-77FB-4440-AAB5-6E33ECCE22B4}" type="pres">
      <dgm:prSet presAssocID="{77E5E6AA-BA10-4379-A36F-FFE087EC0F16}" presName="parentText" presStyleLbl="node1" presStyleIdx="1" presStyleCnt="3">
        <dgm:presLayoutVars>
          <dgm:chMax val="0"/>
          <dgm:bulletEnabled val="1"/>
        </dgm:presLayoutVars>
      </dgm:prSet>
      <dgm:spPr/>
    </dgm:pt>
    <dgm:pt modelId="{E7D1ED07-109D-42D7-ADFD-14D6A7B4CA64}" type="pres">
      <dgm:prSet presAssocID="{141496F3-B991-41F7-A44E-31097DF4A19B}" presName="spacer" presStyleCnt="0"/>
      <dgm:spPr/>
    </dgm:pt>
    <dgm:pt modelId="{6D1580AD-D250-4FDC-8ED1-C21012948F5E}" type="pres">
      <dgm:prSet presAssocID="{F40E90F3-5520-4036-864E-8D988306116C}" presName="parentText" presStyleLbl="node1" presStyleIdx="2" presStyleCnt="3">
        <dgm:presLayoutVars>
          <dgm:chMax val="0"/>
          <dgm:bulletEnabled val="1"/>
        </dgm:presLayoutVars>
      </dgm:prSet>
      <dgm:spPr/>
    </dgm:pt>
  </dgm:ptLst>
  <dgm:cxnLst>
    <dgm:cxn modelId="{CCF6F637-58BB-4311-9432-610419F27771}" srcId="{45E819B8-432B-47F9-89C6-CF1616766F52}" destId="{77E5E6AA-BA10-4379-A36F-FFE087EC0F16}" srcOrd="1" destOrd="0" parTransId="{C2F0F822-5C49-4A31-9A7D-151778CECF76}" sibTransId="{141496F3-B991-41F7-A44E-31097DF4A19B}"/>
    <dgm:cxn modelId="{86C65960-6E88-4FDA-9935-B661D6D0745A}" type="presOf" srcId="{F40E90F3-5520-4036-864E-8D988306116C}" destId="{6D1580AD-D250-4FDC-8ED1-C21012948F5E}" srcOrd="0" destOrd="0" presId="urn:microsoft.com/office/officeart/2005/8/layout/vList2"/>
    <dgm:cxn modelId="{E941194B-098D-4EF9-949A-79AFE186DEF5}" type="presOf" srcId="{45E819B8-432B-47F9-89C6-CF1616766F52}" destId="{9A2CFF97-F1F1-4707-8B4C-AA357584C3DD}" srcOrd="0" destOrd="0" presId="urn:microsoft.com/office/officeart/2005/8/layout/vList2"/>
    <dgm:cxn modelId="{1B22C68B-9E7E-4D67-9D4C-DBC64F9DD763}" type="presOf" srcId="{77E5E6AA-BA10-4379-A36F-FFE087EC0F16}" destId="{BD04D281-77FB-4440-AAB5-6E33ECCE22B4}" srcOrd="0" destOrd="0" presId="urn:microsoft.com/office/officeart/2005/8/layout/vList2"/>
    <dgm:cxn modelId="{137814CD-55F3-4F7F-AE62-A1DB8BBB5A3F}" type="presOf" srcId="{2D92F073-9F24-4E98-886D-E0F71C11F6E2}" destId="{918B19A2-CBB8-4062-AABB-355964C9AFEF}" srcOrd="0" destOrd="0" presId="urn:microsoft.com/office/officeart/2005/8/layout/vList2"/>
    <dgm:cxn modelId="{5EF817F5-1D26-413D-A336-FF02A20F842D}" srcId="{45E819B8-432B-47F9-89C6-CF1616766F52}" destId="{F40E90F3-5520-4036-864E-8D988306116C}" srcOrd="2" destOrd="0" parTransId="{FF6CF399-2F13-4BA2-AB75-ABD07D6B6D4E}" sibTransId="{FF7EAC37-E26E-44D4-BD07-E4302E020746}"/>
    <dgm:cxn modelId="{F96B5AF7-B1F7-4C61-A2BC-446B0EB78398}" srcId="{45E819B8-432B-47F9-89C6-CF1616766F52}" destId="{2D92F073-9F24-4E98-886D-E0F71C11F6E2}" srcOrd="0" destOrd="0" parTransId="{51C87648-07C6-46F5-9A08-CD594A312087}" sibTransId="{922A0602-E329-4435-84BD-EC773011B2F1}"/>
    <dgm:cxn modelId="{AC7DA5CE-80B4-478B-BFFE-568F8E59050A}" type="presParOf" srcId="{9A2CFF97-F1F1-4707-8B4C-AA357584C3DD}" destId="{918B19A2-CBB8-4062-AABB-355964C9AFEF}" srcOrd="0" destOrd="0" presId="urn:microsoft.com/office/officeart/2005/8/layout/vList2"/>
    <dgm:cxn modelId="{C1782AEB-0255-4728-8FE5-953FCBC834EC}" type="presParOf" srcId="{9A2CFF97-F1F1-4707-8B4C-AA357584C3DD}" destId="{9787223E-F2D5-4468-A80C-AADEEF764CEA}" srcOrd="1" destOrd="0" presId="urn:microsoft.com/office/officeart/2005/8/layout/vList2"/>
    <dgm:cxn modelId="{71B7EECE-A760-4611-9E75-89F14EF3DF4D}" type="presParOf" srcId="{9A2CFF97-F1F1-4707-8B4C-AA357584C3DD}" destId="{BD04D281-77FB-4440-AAB5-6E33ECCE22B4}" srcOrd="2" destOrd="0" presId="urn:microsoft.com/office/officeart/2005/8/layout/vList2"/>
    <dgm:cxn modelId="{51798CAB-10AB-4863-9DE7-8460A2BB0CFB}" type="presParOf" srcId="{9A2CFF97-F1F1-4707-8B4C-AA357584C3DD}" destId="{E7D1ED07-109D-42D7-ADFD-14D6A7B4CA64}" srcOrd="3" destOrd="0" presId="urn:microsoft.com/office/officeart/2005/8/layout/vList2"/>
    <dgm:cxn modelId="{9120C2D7-9C85-4A49-B641-30F1AEC29A7F}" type="presParOf" srcId="{9A2CFF97-F1F1-4707-8B4C-AA357584C3DD}" destId="{6D1580AD-D250-4FDC-8ED1-C21012948F5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EAF9D-94C0-4877-B7AD-7080A967D5B7}" type="doc">
      <dgm:prSet loTypeId="urn:microsoft.com/office/officeart/2018/layout/CircleProcess" loCatId="simpleprocesssa" qsTypeId="urn:microsoft.com/office/officeart/2005/8/quickstyle/simple1" qsCatId="simple" csTypeId="urn:microsoft.com/office/officeart/2005/8/colors/colorful5" csCatId="colorful"/>
      <dgm:spPr/>
      <dgm:t>
        <a:bodyPr/>
        <a:lstStyle/>
        <a:p>
          <a:endParaRPr lang="en-US"/>
        </a:p>
      </dgm:t>
    </dgm:pt>
    <dgm:pt modelId="{3309EC68-E2E9-4D5C-8A02-5F3CC8C2044C}">
      <dgm:prSet/>
      <dgm:spPr/>
      <dgm:t>
        <a:bodyPr/>
        <a:lstStyle/>
        <a:p>
          <a:r>
            <a:rPr lang="en-US" dirty="0"/>
            <a:t>Competitive Integrated Employment</a:t>
          </a:r>
        </a:p>
      </dgm:t>
    </dgm:pt>
    <dgm:pt modelId="{9C5333E0-3B86-414C-AA2B-B09B1CAFDB90}" type="parTrans" cxnId="{1FE987F1-8D91-4A38-9E25-351358E16951}">
      <dgm:prSet/>
      <dgm:spPr/>
      <dgm:t>
        <a:bodyPr/>
        <a:lstStyle/>
        <a:p>
          <a:endParaRPr lang="en-US"/>
        </a:p>
      </dgm:t>
    </dgm:pt>
    <dgm:pt modelId="{CE6C8CF7-6FA6-44FE-BDD0-A663D15F637B}" type="sibTrans" cxnId="{1FE987F1-8D91-4A38-9E25-351358E16951}">
      <dgm:prSet/>
      <dgm:spPr/>
      <dgm:t>
        <a:bodyPr/>
        <a:lstStyle/>
        <a:p>
          <a:endParaRPr lang="en-US"/>
        </a:p>
      </dgm:t>
    </dgm:pt>
    <dgm:pt modelId="{85586E08-5299-457B-8FDF-E5F2EB4BF23E}">
      <dgm:prSet/>
      <dgm:spPr/>
      <dgm:t>
        <a:bodyPr/>
        <a:lstStyle/>
        <a:p>
          <a:r>
            <a:rPr lang="en-US" dirty="0"/>
            <a:t>Supported Employment</a:t>
          </a:r>
        </a:p>
      </dgm:t>
    </dgm:pt>
    <dgm:pt modelId="{710B5546-A7AF-4F5A-8254-6E65266AD3CD}" type="parTrans" cxnId="{56EDA5C4-F287-4CA1-8EB2-F10B9386BB71}">
      <dgm:prSet/>
      <dgm:spPr/>
      <dgm:t>
        <a:bodyPr/>
        <a:lstStyle/>
        <a:p>
          <a:endParaRPr lang="en-US"/>
        </a:p>
      </dgm:t>
    </dgm:pt>
    <dgm:pt modelId="{8FD7861F-13F1-4333-B1ED-EA1D6AA0B640}" type="sibTrans" cxnId="{56EDA5C4-F287-4CA1-8EB2-F10B9386BB71}">
      <dgm:prSet/>
      <dgm:spPr/>
      <dgm:t>
        <a:bodyPr/>
        <a:lstStyle/>
        <a:p>
          <a:endParaRPr lang="en-US"/>
        </a:p>
      </dgm:t>
    </dgm:pt>
    <dgm:pt modelId="{F6220780-5A87-48EA-AF5C-3DB8A58ACC89}">
      <dgm:prSet/>
      <dgm:spPr/>
      <dgm:t>
        <a:bodyPr/>
        <a:lstStyle/>
        <a:p>
          <a:r>
            <a:rPr lang="en-US" dirty="0"/>
            <a:t>Customized Employment</a:t>
          </a:r>
        </a:p>
      </dgm:t>
    </dgm:pt>
    <dgm:pt modelId="{DAEFAC65-BFAF-485D-AA8D-2BC650B8D3A7}" type="parTrans" cxnId="{0DAB6028-DF7A-489A-BC25-F710AEAA9C27}">
      <dgm:prSet/>
      <dgm:spPr/>
      <dgm:t>
        <a:bodyPr/>
        <a:lstStyle/>
        <a:p>
          <a:endParaRPr lang="en-US"/>
        </a:p>
      </dgm:t>
    </dgm:pt>
    <dgm:pt modelId="{A0851163-3595-47EC-9A2D-961A753DB30A}" type="sibTrans" cxnId="{0DAB6028-DF7A-489A-BC25-F710AEAA9C27}">
      <dgm:prSet/>
      <dgm:spPr/>
      <dgm:t>
        <a:bodyPr/>
        <a:lstStyle/>
        <a:p>
          <a:endParaRPr lang="en-US"/>
        </a:p>
      </dgm:t>
    </dgm:pt>
    <dgm:pt modelId="{9199424D-9FC6-4034-89CB-C0EBA031FC30}" type="pres">
      <dgm:prSet presAssocID="{7D7EAF9D-94C0-4877-B7AD-7080A967D5B7}" presName="Name0" presStyleCnt="0">
        <dgm:presLayoutVars>
          <dgm:chMax val="11"/>
          <dgm:chPref val="11"/>
          <dgm:dir/>
          <dgm:resizeHandles/>
        </dgm:presLayoutVars>
      </dgm:prSet>
      <dgm:spPr/>
    </dgm:pt>
    <dgm:pt modelId="{DEC238C7-F9F3-4869-9A10-D116B8162B81}" type="pres">
      <dgm:prSet presAssocID="{F6220780-5A87-48EA-AF5C-3DB8A58ACC89}" presName="Accent3" presStyleCnt="0"/>
      <dgm:spPr/>
    </dgm:pt>
    <dgm:pt modelId="{4A852002-19D6-4C5D-A4C4-3EBD7120360F}" type="pres">
      <dgm:prSet presAssocID="{F6220780-5A87-48EA-AF5C-3DB8A58ACC89}" presName="Accent" presStyleLbl="node1" presStyleIdx="0" presStyleCnt="6"/>
      <dgm:spPr/>
    </dgm:pt>
    <dgm:pt modelId="{F25FC8BC-7497-4BF5-B597-DBF28BA939A3}" type="pres">
      <dgm:prSet presAssocID="{F6220780-5A87-48EA-AF5C-3DB8A58ACC89}" presName="ParentBackground3" presStyleCnt="0"/>
      <dgm:spPr/>
    </dgm:pt>
    <dgm:pt modelId="{685F268D-5C7B-4BBB-A1D7-AB1E959A9275}" type="pres">
      <dgm:prSet presAssocID="{F6220780-5A87-48EA-AF5C-3DB8A58ACC89}" presName="ParentBackground" presStyleLbl="node1" presStyleIdx="1" presStyleCnt="6"/>
      <dgm:spPr/>
    </dgm:pt>
    <dgm:pt modelId="{9533A146-B745-4FC1-B997-7755442D7F28}" type="pres">
      <dgm:prSet presAssocID="{F6220780-5A87-48EA-AF5C-3DB8A58ACC89}" presName="Parent3" presStyleLbl="fgAcc0" presStyleIdx="0" presStyleCnt="0">
        <dgm:presLayoutVars>
          <dgm:chMax val="1"/>
          <dgm:chPref val="1"/>
          <dgm:bulletEnabled val="1"/>
        </dgm:presLayoutVars>
      </dgm:prSet>
      <dgm:spPr/>
    </dgm:pt>
    <dgm:pt modelId="{6F174A27-B1F3-4680-9F4C-120B124C13C9}" type="pres">
      <dgm:prSet presAssocID="{85586E08-5299-457B-8FDF-E5F2EB4BF23E}" presName="Accent2" presStyleCnt="0"/>
      <dgm:spPr/>
    </dgm:pt>
    <dgm:pt modelId="{189CF1F1-80CD-4618-B98A-66FE8617FAD3}" type="pres">
      <dgm:prSet presAssocID="{85586E08-5299-457B-8FDF-E5F2EB4BF23E}" presName="Accent" presStyleLbl="node1" presStyleIdx="2" presStyleCnt="6"/>
      <dgm:spPr/>
    </dgm:pt>
    <dgm:pt modelId="{5FAA833C-CF79-405A-9EBC-9DCA119F5C53}" type="pres">
      <dgm:prSet presAssocID="{85586E08-5299-457B-8FDF-E5F2EB4BF23E}" presName="ParentBackground2" presStyleCnt="0"/>
      <dgm:spPr/>
    </dgm:pt>
    <dgm:pt modelId="{AFE294F0-A695-49B1-9A48-6C9D3647DA36}" type="pres">
      <dgm:prSet presAssocID="{85586E08-5299-457B-8FDF-E5F2EB4BF23E}" presName="ParentBackground" presStyleLbl="node1" presStyleIdx="3" presStyleCnt="6"/>
      <dgm:spPr/>
    </dgm:pt>
    <dgm:pt modelId="{BF76B268-3CEE-4130-9CCE-6BF9299DE411}" type="pres">
      <dgm:prSet presAssocID="{85586E08-5299-457B-8FDF-E5F2EB4BF23E}" presName="Parent2" presStyleLbl="fgAcc0" presStyleIdx="0" presStyleCnt="0">
        <dgm:presLayoutVars>
          <dgm:chMax val="1"/>
          <dgm:chPref val="1"/>
          <dgm:bulletEnabled val="1"/>
        </dgm:presLayoutVars>
      </dgm:prSet>
      <dgm:spPr/>
    </dgm:pt>
    <dgm:pt modelId="{A8A807BE-4564-4F32-A144-A723E58688D8}" type="pres">
      <dgm:prSet presAssocID="{3309EC68-E2E9-4D5C-8A02-5F3CC8C2044C}" presName="Accent1" presStyleCnt="0"/>
      <dgm:spPr/>
    </dgm:pt>
    <dgm:pt modelId="{12989433-63F9-4F09-9495-D16741CE5AE2}" type="pres">
      <dgm:prSet presAssocID="{3309EC68-E2E9-4D5C-8A02-5F3CC8C2044C}" presName="Accent" presStyleLbl="node1" presStyleIdx="4" presStyleCnt="6" custLinFactNeighborX="0" custLinFactNeighborY="-2509"/>
      <dgm:spPr/>
    </dgm:pt>
    <dgm:pt modelId="{FCD13797-904F-46C3-9103-4E6FCCB02CAA}" type="pres">
      <dgm:prSet presAssocID="{3309EC68-E2E9-4D5C-8A02-5F3CC8C2044C}" presName="ParentBackground1" presStyleCnt="0"/>
      <dgm:spPr/>
    </dgm:pt>
    <dgm:pt modelId="{8B19642B-C05D-4E07-82AB-054EA3750D4D}" type="pres">
      <dgm:prSet presAssocID="{3309EC68-E2E9-4D5C-8A02-5F3CC8C2044C}" presName="ParentBackground" presStyleLbl="node1" presStyleIdx="5" presStyleCnt="6"/>
      <dgm:spPr/>
    </dgm:pt>
    <dgm:pt modelId="{E7679C8B-71C0-49A0-B1C1-66A6B860F5E9}" type="pres">
      <dgm:prSet presAssocID="{3309EC68-E2E9-4D5C-8A02-5F3CC8C2044C}" presName="Parent1" presStyleLbl="fgAcc0" presStyleIdx="0" presStyleCnt="0">
        <dgm:presLayoutVars>
          <dgm:chMax val="1"/>
          <dgm:chPref val="1"/>
          <dgm:bulletEnabled val="1"/>
        </dgm:presLayoutVars>
      </dgm:prSet>
      <dgm:spPr/>
    </dgm:pt>
  </dgm:ptLst>
  <dgm:cxnLst>
    <dgm:cxn modelId="{0DAB6028-DF7A-489A-BC25-F710AEAA9C27}" srcId="{7D7EAF9D-94C0-4877-B7AD-7080A967D5B7}" destId="{F6220780-5A87-48EA-AF5C-3DB8A58ACC89}" srcOrd="2" destOrd="0" parTransId="{DAEFAC65-BFAF-485D-AA8D-2BC650B8D3A7}" sibTransId="{A0851163-3595-47EC-9A2D-961A753DB30A}"/>
    <dgm:cxn modelId="{E38B7846-C023-428A-BD8E-261769B6D25F}" type="presOf" srcId="{F6220780-5A87-48EA-AF5C-3DB8A58ACC89}" destId="{9533A146-B745-4FC1-B997-7755442D7F28}" srcOrd="1" destOrd="0" presId="urn:microsoft.com/office/officeart/2018/layout/CircleProcess"/>
    <dgm:cxn modelId="{2A5C3956-9B1D-48ED-92A8-65B24F7A0F6F}" type="presOf" srcId="{3309EC68-E2E9-4D5C-8A02-5F3CC8C2044C}" destId="{8B19642B-C05D-4E07-82AB-054EA3750D4D}" srcOrd="0" destOrd="0" presId="urn:microsoft.com/office/officeart/2018/layout/CircleProcess"/>
    <dgm:cxn modelId="{16923957-8ED1-4AB6-B1AB-9024B4F9E4C8}" type="presOf" srcId="{85586E08-5299-457B-8FDF-E5F2EB4BF23E}" destId="{AFE294F0-A695-49B1-9A48-6C9D3647DA36}" srcOrd="0" destOrd="0" presId="urn:microsoft.com/office/officeart/2018/layout/CircleProcess"/>
    <dgm:cxn modelId="{BA99109E-AF2C-4B68-944D-5CF4E7FF4B5A}" type="presOf" srcId="{7D7EAF9D-94C0-4877-B7AD-7080A967D5B7}" destId="{9199424D-9FC6-4034-89CB-C0EBA031FC30}" srcOrd="0" destOrd="0" presId="urn:microsoft.com/office/officeart/2018/layout/CircleProcess"/>
    <dgm:cxn modelId="{56EDA5C4-F287-4CA1-8EB2-F10B9386BB71}" srcId="{7D7EAF9D-94C0-4877-B7AD-7080A967D5B7}" destId="{85586E08-5299-457B-8FDF-E5F2EB4BF23E}" srcOrd="1" destOrd="0" parTransId="{710B5546-A7AF-4F5A-8254-6E65266AD3CD}" sibTransId="{8FD7861F-13F1-4333-B1ED-EA1D6AA0B640}"/>
    <dgm:cxn modelId="{CA7E67E9-23A4-4CDD-BCED-C75F5F595F16}" type="presOf" srcId="{85586E08-5299-457B-8FDF-E5F2EB4BF23E}" destId="{BF76B268-3CEE-4130-9CCE-6BF9299DE411}" srcOrd="1" destOrd="0" presId="urn:microsoft.com/office/officeart/2018/layout/CircleProcess"/>
    <dgm:cxn modelId="{78FA95EA-C948-46E2-A1AE-A4622B3EAF54}" type="presOf" srcId="{F6220780-5A87-48EA-AF5C-3DB8A58ACC89}" destId="{685F268D-5C7B-4BBB-A1D7-AB1E959A9275}" srcOrd="0" destOrd="0" presId="urn:microsoft.com/office/officeart/2018/layout/CircleProcess"/>
    <dgm:cxn modelId="{1FE987F1-8D91-4A38-9E25-351358E16951}" srcId="{7D7EAF9D-94C0-4877-B7AD-7080A967D5B7}" destId="{3309EC68-E2E9-4D5C-8A02-5F3CC8C2044C}" srcOrd="0" destOrd="0" parTransId="{9C5333E0-3B86-414C-AA2B-B09B1CAFDB90}" sibTransId="{CE6C8CF7-6FA6-44FE-BDD0-A663D15F637B}"/>
    <dgm:cxn modelId="{A45A29F5-3B14-412B-B4D4-D66AF1AC995D}" type="presOf" srcId="{3309EC68-E2E9-4D5C-8A02-5F3CC8C2044C}" destId="{E7679C8B-71C0-49A0-B1C1-66A6B860F5E9}" srcOrd="1" destOrd="0" presId="urn:microsoft.com/office/officeart/2018/layout/CircleProcess"/>
    <dgm:cxn modelId="{671CFE36-EEF8-462B-BD1E-AE7DD96D37CB}" type="presParOf" srcId="{9199424D-9FC6-4034-89CB-C0EBA031FC30}" destId="{DEC238C7-F9F3-4869-9A10-D116B8162B81}" srcOrd="0" destOrd="0" presId="urn:microsoft.com/office/officeart/2018/layout/CircleProcess"/>
    <dgm:cxn modelId="{EF438094-1759-4306-B0E0-0A12302F9626}" type="presParOf" srcId="{DEC238C7-F9F3-4869-9A10-D116B8162B81}" destId="{4A852002-19D6-4C5D-A4C4-3EBD7120360F}" srcOrd="0" destOrd="0" presId="urn:microsoft.com/office/officeart/2018/layout/CircleProcess"/>
    <dgm:cxn modelId="{CAD1EB9A-617A-4A01-95DC-8096579D6ADF}" type="presParOf" srcId="{9199424D-9FC6-4034-89CB-C0EBA031FC30}" destId="{F25FC8BC-7497-4BF5-B597-DBF28BA939A3}" srcOrd="1" destOrd="0" presId="urn:microsoft.com/office/officeart/2018/layout/CircleProcess"/>
    <dgm:cxn modelId="{98D0963C-F2B8-4328-BA99-9B2B46400DF8}" type="presParOf" srcId="{F25FC8BC-7497-4BF5-B597-DBF28BA939A3}" destId="{685F268D-5C7B-4BBB-A1D7-AB1E959A9275}" srcOrd="0" destOrd="0" presId="urn:microsoft.com/office/officeart/2018/layout/CircleProcess"/>
    <dgm:cxn modelId="{EC963E1E-D69E-4821-9E12-C0BEE9E377EE}" type="presParOf" srcId="{9199424D-9FC6-4034-89CB-C0EBA031FC30}" destId="{9533A146-B745-4FC1-B997-7755442D7F28}" srcOrd="2" destOrd="0" presId="urn:microsoft.com/office/officeart/2018/layout/CircleProcess"/>
    <dgm:cxn modelId="{1A7943C3-77B0-48B2-9C7B-C0E7C62774EF}" type="presParOf" srcId="{9199424D-9FC6-4034-89CB-C0EBA031FC30}" destId="{6F174A27-B1F3-4680-9F4C-120B124C13C9}" srcOrd="3" destOrd="0" presId="urn:microsoft.com/office/officeart/2018/layout/CircleProcess"/>
    <dgm:cxn modelId="{ED4DEFA5-1DB4-4AC6-B509-CF20354FA5B9}" type="presParOf" srcId="{6F174A27-B1F3-4680-9F4C-120B124C13C9}" destId="{189CF1F1-80CD-4618-B98A-66FE8617FAD3}" srcOrd="0" destOrd="0" presId="urn:microsoft.com/office/officeart/2018/layout/CircleProcess"/>
    <dgm:cxn modelId="{9F11360F-1A90-4301-98EF-3724FD963396}" type="presParOf" srcId="{9199424D-9FC6-4034-89CB-C0EBA031FC30}" destId="{5FAA833C-CF79-405A-9EBC-9DCA119F5C53}" srcOrd="4" destOrd="0" presId="urn:microsoft.com/office/officeart/2018/layout/CircleProcess"/>
    <dgm:cxn modelId="{5CB74604-A0AC-4E81-B2A9-6236E5CF2DAE}" type="presParOf" srcId="{5FAA833C-CF79-405A-9EBC-9DCA119F5C53}" destId="{AFE294F0-A695-49B1-9A48-6C9D3647DA36}" srcOrd="0" destOrd="0" presId="urn:microsoft.com/office/officeart/2018/layout/CircleProcess"/>
    <dgm:cxn modelId="{B1E6AFA9-7EFF-4DDF-81F3-E9B6FCEC1850}" type="presParOf" srcId="{9199424D-9FC6-4034-89CB-C0EBA031FC30}" destId="{BF76B268-3CEE-4130-9CCE-6BF9299DE411}" srcOrd="5" destOrd="0" presId="urn:microsoft.com/office/officeart/2018/layout/CircleProcess"/>
    <dgm:cxn modelId="{B484FCE1-C0BB-49FD-B4ED-A102F9368866}" type="presParOf" srcId="{9199424D-9FC6-4034-89CB-C0EBA031FC30}" destId="{A8A807BE-4564-4F32-A144-A723E58688D8}" srcOrd="6" destOrd="0" presId="urn:microsoft.com/office/officeart/2018/layout/CircleProcess"/>
    <dgm:cxn modelId="{FE0AF459-F086-417C-A142-6F9CABDEA691}" type="presParOf" srcId="{A8A807BE-4564-4F32-A144-A723E58688D8}" destId="{12989433-63F9-4F09-9495-D16741CE5AE2}" srcOrd="0" destOrd="0" presId="urn:microsoft.com/office/officeart/2018/layout/CircleProcess"/>
    <dgm:cxn modelId="{D5FAF18D-7ADF-4EF7-9398-FED501300A42}" type="presParOf" srcId="{9199424D-9FC6-4034-89CB-C0EBA031FC30}" destId="{FCD13797-904F-46C3-9103-4E6FCCB02CAA}" srcOrd="7" destOrd="0" presId="urn:microsoft.com/office/officeart/2018/layout/CircleProcess"/>
    <dgm:cxn modelId="{3C53B10C-B866-419E-A983-90FECCCB7ED6}" type="presParOf" srcId="{FCD13797-904F-46C3-9103-4E6FCCB02CAA}" destId="{8B19642B-C05D-4E07-82AB-054EA3750D4D}" srcOrd="0" destOrd="0" presId="urn:microsoft.com/office/officeart/2018/layout/CircleProcess"/>
    <dgm:cxn modelId="{D20AB80C-DF3F-4E11-A84A-5A05F4CBDAF0}" type="presParOf" srcId="{9199424D-9FC6-4034-89CB-C0EBA031FC30}" destId="{E7679C8B-71C0-49A0-B1C1-66A6B860F5E9}" srcOrd="8"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9F63A1-E4A4-4611-8C70-A06F702E45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AC9506-46EE-4FD9-92DC-EFE601018DDB}">
      <dgm:prSet/>
      <dgm:spPr/>
      <dgm:t>
        <a:bodyPr/>
        <a:lstStyle/>
        <a:p>
          <a:pPr>
            <a:lnSpc>
              <a:spcPct val="100000"/>
            </a:lnSpc>
          </a:pPr>
          <a:r>
            <a:rPr lang="en-US" dirty="0"/>
            <a:t>Promoting CIE over CBE</a:t>
          </a:r>
        </a:p>
      </dgm:t>
    </dgm:pt>
    <dgm:pt modelId="{399EEFD0-71B9-4CDE-8779-3DACA13E1F82}" type="parTrans" cxnId="{F15A3CDB-F384-44B5-BEE0-E08355052DA4}">
      <dgm:prSet/>
      <dgm:spPr/>
      <dgm:t>
        <a:bodyPr/>
        <a:lstStyle/>
        <a:p>
          <a:endParaRPr lang="en-US"/>
        </a:p>
      </dgm:t>
    </dgm:pt>
    <dgm:pt modelId="{6171FF53-1A10-4891-9A47-30009636B206}" type="sibTrans" cxnId="{F15A3CDB-F384-44B5-BEE0-E08355052DA4}">
      <dgm:prSet/>
      <dgm:spPr/>
      <dgm:t>
        <a:bodyPr/>
        <a:lstStyle/>
        <a:p>
          <a:endParaRPr lang="en-US"/>
        </a:p>
      </dgm:t>
    </dgm:pt>
    <dgm:pt modelId="{D2425AB8-9A24-4DCE-82FF-A70EA61343DB}">
      <dgm:prSet/>
      <dgm:spPr/>
      <dgm:t>
        <a:bodyPr/>
        <a:lstStyle/>
        <a:p>
          <a:pPr>
            <a:lnSpc>
              <a:spcPct val="100000"/>
            </a:lnSpc>
          </a:pPr>
          <a:r>
            <a:rPr lang="en-US" dirty="0"/>
            <a:t>Identify common barriers and address at a systemic level</a:t>
          </a:r>
        </a:p>
      </dgm:t>
    </dgm:pt>
    <dgm:pt modelId="{7F9025A2-9D5B-4E03-9784-37EFA41E3579}" type="parTrans" cxnId="{BF423C0F-F11A-4499-A4C3-4D8C32428D51}">
      <dgm:prSet/>
      <dgm:spPr/>
      <dgm:t>
        <a:bodyPr/>
        <a:lstStyle/>
        <a:p>
          <a:endParaRPr lang="en-US"/>
        </a:p>
      </dgm:t>
    </dgm:pt>
    <dgm:pt modelId="{0ADDE050-E558-4B55-B014-842007324E1B}" type="sibTrans" cxnId="{BF423C0F-F11A-4499-A4C3-4D8C32428D51}">
      <dgm:prSet/>
      <dgm:spPr/>
      <dgm:t>
        <a:bodyPr/>
        <a:lstStyle/>
        <a:p>
          <a:endParaRPr lang="en-US"/>
        </a:p>
      </dgm:t>
    </dgm:pt>
    <dgm:pt modelId="{CB7F9A47-25EC-40CE-9166-A91F2446E641}">
      <dgm:prSet/>
      <dgm:spPr/>
      <dgm:t>
        <a:bodyPr/>
        <a:lstStyle/>
        <a:p>
          <a:pPr>
            <a:lnSpc>
              <a:spcPct val="100000"/>
            </a:lnSpc>
          </a:pPr>
          <a:r>
            <a:rPr lang="en-US" dirty="0"/>
            <a:t>Train providers with Employment First leading</a:t>
          </a:r>
        </a:p>
      </dgm:t>
    </dgm:pt>
    <dgm:pt modelId="{0CD30E92-B651-4B6F-B9AC-901766D7BB13}" type="parTrans" cxnId="{7141B504-57BA-4225-BE37-E6D19266E247}">
      <dgm:prSet/>
      <dgm:spPr/>
      <dgm:t>
        <a:bodyPr/>
        <a:lstStyle/>
        <a:p>
          <a:endParaRPr lang="en-US"/>
        </a:p>
      </dgm:t>
    </dgm:pt>
    <dgm:pt modelId="{30237A14-7E8C-4FCB-A990-79CF5FE50716}" type="sibTrans" cxnId="{7141B504-57BA-4225-BE37-E6D19266E247}">
      <dgm:prSet/>
      <dgm:spPr/>
      <dgm:t>
        <a:bodyPr/>
        <a:lstStyle/>
        <a:p>
          <a:endParaRPr lang="en-US"/>
        </a:p>
      </dgm:t>
    </dgm:pt>
    <dgm:pt modelId="{1B0F4CD6-509C-4D84-9E9E-C7885FB399A8}" type="pres">
      <dgm:prSet presAssocID="{A99F63A1-E4A4-4611-8C70-A06F702E4553}" presName="root" presStyleCnt="0">
        <dgm:presLayoutVars>
          <dgm:dir/>
          <dgm:resizeHandles val="exact"/>
        </dgm:presLayoutVars>
      </dgm:prSet>
      <dgm:spPr/>
    </dgm:pt>
    <dgm:pt modelId="{430430DB-218C-41A6-8F3A-845A01E2BCD4}" type="pres">
      <dgm:prSet presAssocID="{DAAC9506-46EE-4FD9-92DC-EFE601018DDB}" presName="compNode" presStyleCnt="0"/>
      <dgm:spPr/>
    </dgm:pt>
    <dgm:pt modelId="{2F0557C0-4044-48D4-970B-F931C95DD7B4}" type="pres">
      <dgm:prSet presAssocID="{DAAC9506-46EE-4FD9-92DC-EFE601018DDB}" presName="bgRect" presStyleLbl="bgShp" presStyleIdx="0" presStyleCnt="3"/>
      <dgm:spPr/>
    </dgm:pt>
    <dgm:pt modelId="{CD0DDE85-9335-41C8-8A73-5EF5C9028FE2}" type="pres">
      <dgm:prSet presAssocID="{DAAC9506-46EE-4FD9-92DC-EFE601018D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D28F742-D8C5-4F44-B66E-19FF22491EA7}" type="pres">
      <dgm:prSet presAssocID="{DAAC9506-46EE-4FD9-92DC-EFE601018DDB}" presName="spaceRect" presStyleCnt="0"/>
      <dgm:spPr/>
    </dgm:pt>
    <dgm:pt modelId="{3850A0B9-94A2-4671-9DD0-5872AE8684CA}" type="pres">
      <dgm:prSet presAssocID="{DAAC9506-46EE-4FD9-92DC-EFE601018DDB}" presName="parTx" presStyleLbl="revTx" presStyleIdx="0" presStyleCnt="3">
        <dgm:presLayoutVars>
          <dgm:chMax val="0"/>
          <dgm:chPref val="0"/>
        </dgm:presLayoutVars>
      </dgm:prSet>
      <dgm:spPr/>
    </dgm:pt>
    <dgm:pt modelId="{C6D4809E-1708-4109-BB10-69FEC8643E22}" type="pres">
      <dgm:prSet presAssocID="{6171FF53-1A10-4891-9A47-30009636B206}" presName="sibTrans" presStyleCnt="0"/>
      <dgm:spPr/>
    </dgm:pt>
    <dgm:pt modelId="{855D2E70-EC68-48C4-8916-AF0D558D7000}" type="pres">
      <dgm:prSet presAssocID="{D2425AB8-9A24-4DCE-82FF-A70EA61343DB}" presName="compNode" presStyleCnt="0"/>
      <dgm:spPr/>
    </dgm:pt>
    <dgm:pt modelId="{6E48BE33-5D42-4865-9E37-A549E975AE9F}" type="pres">
      <dgm:prSet presAssocID="{D2425AB8-9A24-4DCE-82FF-A70EA61343DB}" presName="bgRect" presStyleLbl="bgShp" presStyleIdx="1" presStyleCnt="3"/>
      <dgm:spPr/>
    </dgm:pt>
    <dgm:pt modelId="{9A589501-2CFB-4416-9D74-C11578DA701A}" type="pres">
      <dgm:prSet presAssocID="{D2425AB8-9A24-4DCE-82FF-A70EA61343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A7E566C-CCBE-4C7C-9DC6-48E038DC72B1}" type="pres">
      <dgm:prSet presAssocID="{D2425AB8-9A24-4DCE-82FF-A70EA61343DB}" presName="spaceRect" presStyleCnt="0"/>
      <dgm:spPr/>
    </dgm:pt>
    <dgm:pt modelId="{DFD0B573-2AB4-4699-9A19-1DDBAF3F742E}" type="pres">
      <dgm:prSet presAssocID="{D2425AB8-9A24-4DCE-82FF-A70EA61343DB}" presName="parTx" presStyleLbl="revTx" presStyleIdx="1" presStyleCnt="3">
        <dgm:presLayoutVars>
          <dgm:chMax val="0"/>
          <dgm:chPref val="0"/>
        </dgm:presLayoutVars>
      </dgm:prSet>
      <dgm:spPr/>
    </dgm:pt>
    <dgm:pt modelId="{DFA362B2-8023-498F-9F9D-F7F98047336E}" type="pres">
      <dgm:prSet presAssocID="{0ADDE050-E558-4B55-B014-842007324E1B}" presName="sibTrans" presStyleCnt="0"/>
      <dgm:spPr/>
    </dgm:pt>
    <dgm:pt modelId="{E3951720-7DD4-4D84-8D33-6838041FDA1C}" type="pres">
      <dgm:prSet presAssocID="{CB7F9A47-25EC-40CE-9166-A91F2446E641}" presName="compNode" presStyleCnt="0"/>
      <dgm:spPr/>
    </dgm:pt>
    <dgm:pt modelId="{474E92F0-9B3D-4592-ABCC-729EA3706E3C}" type="pres">
      <dgm:prSet presAssocID="{CB7F9A47-25EC-40CE-9166-A91F2446E641}" presName="bgRect" presStyleLbl="bgShp" presStyleIdx="2" presStyleCnt="3"/>
      <dgm:spPr/>
    </dgm:pt>
    <dgm:pt modelId="{CFC9A583-7BE9-4A0E-B2B9-A75E23013BB9}" type="pres">
      <dgm:prSet presAssocID="{CB7F9A47-25EC-40CE-9166-A91F2446E641}" presName="iconRect" presStyleLbl="node1" presStyleIdx="2" presStyleCnt="3" custLinFactNeighborX="11248" custLinFactNeighborY="41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2DC8E4A-2370-4E19-A864-C283FFAE08FB}" type="pres">
      <dgm:prSet presAssocID="{CB7F9A47-25EC-40CE-9166-A91F2446E641}" presName="spaceRect" presStyleCnt="0"/>
      <dgm:spPr/>
    </dgm:pt>
    <dgm:pt modelId="{BFD87066-9F89-4455-82E5-9D4F27175D9C}" type="pres">
      <dgm:prSet presAssocID="{CB7F9A47-25EC-40CE-9166-A91F2446E641}" presName="parTx" presStyleLbl="revTx" presStyleIdx="2" presStyleCnt="3">
        <dgm:presLayoutVars>
          <dgm:chMax val="0"/>
          <dgm:chPref val="0"/>
        </dgm:presLayoutVars>
      </dgm:prSet>
      <dgm:spPr/>
    </dgm:pt>
  </dgm:ptLst>
  <dgm:cxnLst>
    <dgm:cxn modelId="{7141B504-57BA-4225-BE37-E6D19266E247}" srcId="{A99F63A1-E4A4-4611-8C70-A06F702E4553}" destId="{CB7F9A47-25EC-40CE-9166-A91F2446E641}" srcOrd="2" destOrd="0" parTransId="{0CD30E92-B651-4B6F-B9AC-901766D7BB13}" sibTransId="{30237A14-7E8C-4FCB-A990-79CF5FE50716}"/>
    <dgm:cxn modelId="{BF423C0F-F11A-4499-A4C3-4D8C32428D51}" srcId="{A99F63A1-E4A4-4611-8C70-A06F702E4553}" destId="{D2425AB8-9A24-4DCE-82FF-A70EA61343DB}" srcOrd="1" destOrd="0" parTransId="{7F9025A2-9D5B-4E03-9784-37EFA41E3579}" sibTransId="{0ADDE050-E558-4B55-B014-842007324E1B}"/>
    <dgm:cxn modelId="{A398890F-FF85-4F08-95EB-79B97C1AE792}" type="presOf" srcId="{DAAC9506-46EE-4FD9-92DC-EFE601018DDB}" destId="{3850A0B9-94A2-4671-9DD0-5872AE8684CA}" srcOrd="0" destOrd="0" presId="urn:microsoft.com/office/officeart/2018/2/layout/IconVerticalSolidList"/>
    <dgm:cxn modelId="{015F5B3A-43B6-4055-81C5-A97D9671A05E}" type="presOf" srcId="{CB7F9A47-25EC-40CE-9166-A91F2446E641}" destId="{BFD87066-9F89-4455-82E5-9D4F27175D9C}" srcOrd="0" destOrd="0" presId="urn:microsoft.com/office/officeart/2018/2/layout/IconVerticalSolidList"/>
    <dgm:cxn modelId="{EB203F4D-8D77-4AB8-AA94-12D41C1A5663}" type="presOf" srcId="{A99F63A1-E4A4-4611-8C70-A06F702E4553}" destId="{1B0F4CD6-509C-4D84-9E9E-C7885FB399A8}" srcOrd="0" destOrd="0" presId="urn:microsoft.com/office/officeart/2018/2/layout/IconVerticalSolidList"/>
    <dgm:cxn modelId="{1A7E4180-90FC-4FC4-973A-45B4533602B2}" type="presOf" srcId="{D2425AB8-9A24-4DCE-82FF-A70EA61343DB}" destId="{DFD0B573-2AB4-4699-9A19-1DDBAF3F742E}" srcOrd="0" destOrd="0" presId="urn:microsoft.com/office/officeart/2018/2/layout/IconVerticalSolidList"/>
    <dgm:cxn modelId="{F15A3CDB-F384-44B5-BEE0-E08355052DA4}" srcId="{A99F63A1-E4A4-4611-8C70-A06F702E4553}" destId="{DAAC9506-46EE-4FD9-92DC-EFE601018DDB}" srcOrd="0" destOrd="0" parTransId="{399EEFD0-71B9-4CDE-8779-3DACA13E1F82}" sibTransId="{6171FF53-1A10-4891-9A47-30009636B206}"/>
    <dgm:cxn modelId="{A1A0268C-DF8D-48AD-8F06-0E82E23B5BE4}" type="presParOf" srcId="{1B0F4CD6-509C-4D84-9E9E-C7885FB399A8}" destId="{430430DB-218C-41A6-8F3A-845A01E2BCD4}" srcOrd="0" destOrd="0" presId="urn:microsoft.com/office/officeart/2018/2/layout/IconVerticalSolidList"/>
    <dgm:cxn modelId="{FDF83F37-B713-4318-9725-E0F1BECEC5EF}" type="presParOf" srcId="{430430DB-218C-41A6-8F3A-845A01E2BCD4}" destId="{2F0557C0-4044-48D4-970B-F931C95DD7B4}" srcOrd="0" destOrd="0" presId="urn:microsoft.com/office/officeart/2018/2/layout/IconVerticalSolidList"/>
    <dgm:cxn modelId="{EC2C8897-8636-4061-8D40-D203FB0E271C}" type="presParOf" srcId="{430430DB-218C-41A6-8F3A-845A01E2BCD4}" destId="{CD0DDE85-9335-41C8-8A73-5EF5C9028FE2}" srcOrd="1" destOrd="0" presId="urn:microsoft.com/office/officeart/2018/2/layout/IconVerticalSolidList"/>
    <dgm:cxn modelId="{75BB9376-68DC-4591-96DD-C646A05CBBCF}" type="presParOf" srcId="{430430DB-218C-41A6-8F3A-845A01E2BCD4}" destId="{CD28F742-D8C5-4F44-B66E-19FF22491EA7}" srcOrd="2" destOrd="0" presId="urn:microsoft.com/office/officeart/2018/2/layout/IconVerticalSolidList"/>
    <dgm:cxn modelId="{808A8C40-5807-4D0D-AB1C-57017EB71C24}" type="presParOf" srcId="{430430DB-218C-41A6-8F3A-845A01E2BCD4}" destId="{3850A0B9-94A2-4671-9DD0-5872AE8684CA}" srcOrd="3" destOrd="0" presId="urn:microsoft.com/office/officeart/2018/2/layout/IconVerticalSolidList"/>
    <dgm:cxn modelId="{F6A1D037-79FD-40E8-8A81-E1B5FE57A1F5}" type="presParOf" srcId="{1B0F4CD6-509C-4D84-9E9E-C7885FB399A8}" destId="{C6D4809E-1708-4109-BB10-69FEC8643E22}" srcOrd="1" destOrd="0" presId="urn:microsoft.com/office/officeart/2018/2/layout/IconVerticalSolidList"/>
    <dgm:cxn modelId="{B17780A3-8A1D-4BBA-A51F-AC644294B198}" type="presParOf" srcId="{1B0F4CD6-509C-4D84-9E9E-C7885FB399A8}" destId="{855D2E70-EC68-48C4-8916-AF0D558D7000}" srcOrd="2" destOrd="0" presId="urn:microsoft.com/office/officeart/2018/2/layout/IconVerticalSolidList"/>
    <dgm:cxn modelId="{30B4356D-6135-461C-963B-6E4C339778E3}" type="presParOf" srcId="{855D2E70-EC68-48C4-8916-AF0D558D7000}" destId="{6E48BE33-5D42-4865-9E37-A549E975AE9F}" srcOrd="0" destOrd="0" presId="urn:microsoft.com/office/officeart/2018/2/layout/IconVerticalSolidList"/>
    <dgm:cxn modelId="{A871DA18-110D-44CE-845A-143F132F6D76}" type="presParOf" srcId="{855D2E70-EC68-48C4-8916-AF0D558D7000}" destId="{9A589501-2CFB-4416-9D74-C11578DA701A}" srcOrd="1" destOrd="0" presId="urn:microsoft.com/office/officeart/2018/2/layout/IconVerticalSolidList"/>
    <dgm:cxn modelId="{FDA9C715-1B90-411F-B523-3A17E5FC94C7}" type="presParOf" srcId="{855D2E70-EC68-48C4-8916-AF0D558D7000}" destId="{5A7E566C-CCBE-4C7C-9DC6-48E038DC72B1}" srcOrd="2" destOrd="0" presId="urn:microsoft.com/office/officeart/2018/2/layout/IconVerticalSolidList"/>
    <dgm:cxn modelId="{49139DEE-3336-4C1E-9F99-60AC81E269F1}" type="presParOf" srcId="{855D2E70-EC68-48C4-8916-AF0D558D7000}" destId="{DFD0B573-2AB4-4699-9A19-1DDBAF3F742E}" srcOrd="3" destOrd="0" presId="urn:microsoft.com/office/officeart/2018/2/layout/IconVerticalSolidList"/>
    <dgm:cxn modelId="{8A1AA683-E600-421C-8515-BBC7A2A84B6D}" type="presParOf" srcId="{1B0F4CD6-509C-4D84-9E9E-C7885FB399A8}" destId="{DFA362B2-8023-498F-9F9D-F7F98047336E}" srcOrd="3" destOrd="0" presId="urn:microsoft.com/office/officeart/2018/2/layout/IconVerticalSolidList"/>
    <dgm:cxn modelId="{89308C8C-0E83-4ACD-BD07-5B4CC5E6D384}" type="presParOf" srcId="{1B0F4CD6-509C-4D84-9E9E-C7885FB399A8}" destId="{E3951720-7DD4-4D84-8D33-6838041FDA1C}" srcOrd="4" destOrd="0" presId="urn:microsoft.com/office/officeart/2018/2/layout/IconVerticalSolidList"/>
    <dgm:cxn modelId="{8B7AD46C-390A-48D8-944E-AB8866CA1A76}" type="presParOf" srcId="{E3951720-7DD4-4D84-8D33-6838041FDA1C}" destId="{474E92F0-9B3D-4592-ABCC-729EA3706E3C}" srcOrd="0" destOrd="0" presId="urn:microsoft.com/office/officeart/2018/2/layout/IconVerticalSolidList"/>
    <dgm:cxn modelId="{E4FB4AA8-E1EA-4EB7-BE33-CA92EF473617}" type="presParOf" srcId="{E3951720-7DD4-4D84-8D33-6838041FDA1C}" destId="{CFC9A583-7BE9-4A0E-B2B9-A75E23013BB9}" srcOrd="1" destOrd="0" presId="urn:microsoft.com/office/officeart/2018/2/layout/IconVerticalSolidList"/>
    <dgm:cxn modelId="{879364B8-C31D-42B4-96B1-6640A110C2AB}" type="presParOf" srcId="{E3951720-7DD4-4D84-8D33-6838041FDA1C}" destId="{A2DC8E4A-2370-4E19-A864-C283FFAE08FB}" srcOrd="2" destOrd="0" presId="urn:microsoft.com/office/officeart/2018/2/layout/IconVerticalSolidList"/>
    <dgm:cxn modelId="{0C33BC60-D127-4A83-8E76-55DB1D07AEEA}" type="presParOf" srcId="{E3951720-7DD4-4D84-8D33-6838041FDA1C}" destId="{BFD87066-9F89-4455-82E5-9D4F27175D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C79A36-CFB7-4524-950F-4EEAC68C24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793ADB-47BD-4653-BE08-4354A522DBD9}">
      <dgm:prSet/>
      <dgm:spPr/>
      <dgm:t>
        <a:bodyPr/>
        <a:lstStyle/>
        <a:p>
          <a:pPr>
            <a:lnSpc>
              <a:spcPct val="100000"/>
            </a:lnSpc>
          </a:pPr>
          <a:r>
            <a:rPr lang="en-US" dirty="0"/>
            <a:t>-In person event </a:t>
          </a:r>
        </a:p>
      </dgm:t>
    </dgm:pt>
    <dgm:pt modelId="{E48C52ED-BBF0-4287-807F-91AE98BF2967}" type="parTrans" cxnId="{92688FC9-57F1-4321-938D-E1925B3A3DED}">
      <dgm:prSet/>
      <dgm:spPr/>
      <dgm:t>
        <a:bodyPr/>
        <a:lstStyle/>
        <a:p>
          <a:endParaRPr lang="en-US"/>
        </a:p>
      </dgm:t>
    </dgm:pt>
    <dgm:pt modelId="{30E4E109-3FBB-4EC2-BD6A-2D03C75AC796}" type="sibTrans" cxnId="{92688FC9-57F1-4321-938D-E1925B3A3DED}">
      <dgm:prSet/>
      <dgm:spPr/>
      <dgm:t>
        <a:bodyPr/>
        <a:lstStyle/>
        <a:p>
          <a:endParaRPr lang="en-US"/>
        </a:p>
      </dgm:t>
    </dgm:pt>
    <dgm:pt modelId="{96408D61-F53B-4E20-A4AB-57DC925A0B6E}">
      <dgm:prSet/>
      <dgm:spPr/>
      <dgm:t>
        <a:bodyPr/>
        <a:lstStyle/>
        <a:p>
          <a:pPr>
            <a:lnSpc>
              <a:spcPct val="100000"/>
            </a:lnSpc>
          </a:pPr>
          <a:r>
            <a:rPr lang="en-US" dirty="0"/>
            <a:t>-Supported DESP Survey</a:t>
          </a:r>
        </a:p>
      </dgm:t>
    </dgm:pt>
    <dgm:pt modelId="{B6BB6EDE-A626-491B-9336-76A17D280F71}" type="parTrans" cxnId="{EA2D1EB7-5DE3-4B29-AAA6-7DA9C836210A}">
      <dgm:prSet/>
      <dgm:spPr/>
      <dgm:t>
        <a:bodyPr/>
        <a:lstStyle/>
        <a:p>
          <a:endParaRPr lang="en-US"/>
        </a:p>
      </dgm:t>
    </dgm:pt>
    <dgm:pt modelId="{974F4F25-35FB-421A-8683-4BB2F65BC948}" type="sibTrans" cxnId="{EA2D1EB7-5DE3-4B29-AAA6-7DA9C836210A}">
      <dgm:prSet/>
      <dgm:spPr/>
      <dgm:t>
        <a:bodyPr/>
        <a:lstStyle/>
        <a:p>
          <a:endParaRPr lang="en-US"/>
        </a:p>
      </dgm:t>
    </dgm:pt>
    <dgm:pt modelId="{51F0DAD0-85C4-4860-8E1D-2EF91722CBC1}">
      <dgm:prSet/>
      <dgm:spPr/>
      <dgm:t>
        <a:bodyPr/>
        <a:lstStyle/>
        <a:p>
          <a:pPr>
            <a:lnSpc>
              <a:spcPct val="100000"/>
            </a:lnSpc>
          </a:pPr>
          <a:r>
            <a:rPr lang="en-US" dirty="0"/>
            <a:t>-City of Tempe </a:t>
          </a:r>
          <a:r>
            <a:rPr lang="en-US" dirty="0" err="1"/>
            <a:t>Subcomittee</a:t>
          </a:r>
          <a:r>
            <a:rPr lang="en-US" dirty="0"/>
            <a:t> Presentation</a:t>
          </a:r>
        </a:p>
      </dgm:t>
    </dgm:pt>
    <dgm:pt modelId="{329E140D-60FC-450D-9F8E-39251449A508}" type="parTrans" cxnId="{7E8029A0-8E6F-4967-B108-F2C8E90A1093}">
      <dgm:prSet/>
      <dgm:spPr/>
      <dgm:t>
        <a:bodyPr/>
        <a:lstStyle/>
        <a:p>
          <a:endParaRPr lang="en-US"/>
        </a:p>
      </dgm:t>
    </dgm:pt>
    <dgm:pt modelId="{E6EBBD94-87B3-496A-A8DE-FF69ABFB671A}" type="sibTrans" cxnId="{7E8029A0-8E6F-4967-B108-F2C8E90A1093}">
      <dgm:prSet/>
      <dgm:spPr/>
      <dgm:t>
        <a:bodyPr/>
        <a:lstStyle/>
        <a:p>
          <a:endParaRPr lang="en-US"/>
        </a:p>
      </dgm:t>
    </dgm:pt>
    <dgm:pt modelId="{7D541F2A-2245-41BE-961E-1A03DE91EF3E}" type="pres">
      <dgm:prSet presAssocID="{6AC79A36-CFB7-4524-950F-4EEAC68C2482}" presName="root" presStyleCnt="0">
        <dgm:presLayoutVars>
          <dgm:dir/>
          <dgm:resizeHandles val="exact"/>
        </dgm:presLayoutVars>
      </dgm:prSet>
      <dgm:spPr/>
    </dgm:pt>
    <dgm:pt modelId="{2F3C7DA9-670D-4B4E-BD4C-84F6FFA3E7F6}" type="pres">
      <dgm:prSet presAssocID="{1A793ADB-47BD-4653-BE08-4354A522DBD9}" presName="compNode" presStyleCnt="0"/>
      <dgm:spPr/>
    </dgm:pt>
    <dgm:pt modelId="{6A3CEA43-BA0D-4F6A-8A26-8A756A309EB4}" type="pres">
      <dgm:prSet presAssocID="{1A793ADB-47BD-4653-BE08-4354A522DBD9}" presName="bgRect" presStyleLbl="bgShp" presStyleIdx="0" presStyleCnt="3"/>
      <dgm:spPr/>
    </dgm:pt>
    <dgm:pt modelId="{1DB03553-7F9D-4E39-8A0C-5A786F729D55}" type="pres">
      <dgm:prSet presAssocID="{1A793ADB-47BD-4653-BE08-4354A522DB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C0E04553-39F2-4BE5-A0DE-1C8AEE49A077}" type="pres">
      <dgm:prSet presAssocID="{1A793ADB-47BD-4653-BE08-4354A522DBD9}" presName="spaceRect" presStyleCnt="0"/>
      <dgm:spPr/>
    </dgm:pt>
    <dgm:pt modelId="{1B5DFC0F-9071-4F5B-B026-B179D29D790E}" type="pres">
      <dgm:prSet presAssocID="{1A793ADB-47BD-4653-BE08-4354A522DBD9}" presName="parTx" presStyleLbl="revTx" presStyleIdx="0" presStyleCnt="3">
        <dgm:presLayoutVars>
          <dgm:chMax val="0"/>
          <dgm:chPref val="0"/>
        </dgm:presLayoutVars>
      </dgm:prSet>
      <dgm:spPr/>
    </dgm:pt>
    <dgm:pt modelId="{8355E620-3F02-4B99-9451-78D754CCBAA7}" type="pres">
      <dgm:prSet presAssocID="{30E4E109-3FBB-4EC2-BD6A-2D03C75AC796}" presName="sibTrans" presStyleCnt="0"/>
      <dgm:spPr/>
    </dgm:pt>
    <dgm:pt modelId="{CF49413C-51B0-44CD-B582-CF6D74BE7880}" type="pres">
      <dgm:prSet presAssocID="{96408D61-F53B-4E20-A4AB-57DC925A0B6E}" presName="compNode" presStyleCnt="0"/>
      <dgm:spPr/>
    </dgm:pt>
    <dgm:pt modelId="{F2E384E5-B553-4BCC-9F02-437B6DC01CEE}" type="pres">
      <dgm:prSet presAssocID="{96408D61-F53B-4E20-A4AB-57DC925A0B6E}" presName="bgRect" presStyleLbl="bgShp" presStyleIdx="1" presStyleCnt="3"/>
      <dgm:spPr/>
    </dgm:pt>
    <dgm:pt modelId="{D3BC046E-153F-4DF8-9D8C-C147671B9447}" type="pres">
      <dgm:prSet presAssocID="{96408D61-F53B-4E20-A4AB-57DC925A0B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B0838AE-D206-4CC0-BFDC-914F57DD882E}" type="pres">
      <dgm:prSet presAssocID="{96408D61-F53B-4E20-A4AB-57DC925A0B6E}" presName="spaceRect" presStyleCnt="0"/>
      <dgm:spPr/>
    </dgm:pt>
    <dgm:pt modelId="{CEC50073-51CA-4F90-96FB-C7B46A0E6DA4}" type="pres">
      <dgm:prSet presAssocID="{96408D61-F53B-4E20-A4AB-57DC925A0B6E}" presName="parTx" presStyleLbl="revTx" presStyleIdx="1" presStyleCnt="3">
        <dgm:presLayoutVars>
          <dgm:chMax val="0"/>
          <dgm:chPref val="0"/>
        </dgm:presLayoutVars>
      </dgm:prSet>
      <dgm:spPr/>
    </dgm:pt>
    <dgm:pt modelId="{B7029477-6B34-4430-8BEC-26C7C7A30FED}" type="pres">
      <dgm:prSet presAssocID="{974F4F25-35FB-421A-8683-4BB2F65BC948}" presName="sibTrans" presStyleCnt="0"/>
      <dgm:spPr/>
    </dgm:pt>
    <dgm:pt modelId="{D32CB635-CFC9-4F90-AFB6-7F15B8CF4615}" type="pres">
      <dgm:prSet presAssocID="{51F0DAD0-85C4-4860-8E1D-2EF91722CBC1}" presName="compNode" presStyleCnt="0"/>
      <dgm:spPr/>
    </dgm:pt>
    <dgm:pt modelId="{A46C5B0E-CCBB-4CBF-B7A6-40F3CADCA473}" type="pres">
      <dgm:prSet presAssocID="{51F0DAD0-85C4-4860-8E1D-2EF91722CBC1}" presName="bgRect" presStyleLbl="bgShp" presStyleIdx="2" presStyleCnt="3"/>
      <dgm:spPr/>
    </dgm:pt>
    <dgm:pt modelId="{229EE227-8CFF-4FD7-81F9-7762F829257F}" type="pres">
      <dgm:prSet presAssocID="{51F0DAD0-85C4-4860-8E1D-2EF91722CB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390A38DF-82A7-41DD-8D91-D8294D8BEB1A}" type="pres">
      <dgm:prSet presAssocID="{51F0DAD0-85C4-4860-8E1D-2EF91722CBC1}" presName="spaceRect" presStyleCnt="0"/>
      <dgm:spPr/>
    </dgm:pt>
    <dgm:pt modelId="{1F21BA8F-C4B3-4498-B625-C200DDC702A1}" type="pres">
      <dgm:prSet presAssocID="{51F0DAD0-85C4-4860-8E1D-2EF91722CBC1}" presName="parTx" presStyleLbl="revTx" presStyleIdx="2" presStyleCnt="3">
        <dgm:presLayoutVars>
          <dgm:chMax val="0"/>
          <dgm:chPref val="0"/>
        </dgm:presLayoutVars>
      </dgm:prSet>
      <dgm:spPr/>
    </dgm:pt>
  </dgm:ptLst>
  <dgm:cxnLst>
    <dgm:cxn modelId="{04512701-AFCD-4298-80AF-E5100FEBCA99}" type="presOf" srcId="{96408D61-F53B-4E20-A4AB-57DC925A0B6E}" destId="{CEC50073-51CA-4F90-96FB-C7B46A0E6DA4}" srcOrd="0" destOrd="0" presId="urn:microsoft.com/office/officeart/2018/2/layout/IconVerticalSolidList"/>
    <dgm:cxn modelId="{CBE4A233-E9A8-48D9-93AB-92DB50DCC059}" type="presOf" srcId="{51F0DAD0-85C4-4860-8E1D-2EF91722CBC1}" destId="{1F21BA8F-C4B3-4498-B625-C200DDC702A1}" srcOrd="0" destOrd="0" presId="urn:microsoft.com/office/officeart/2018/2/layout/IconVerticalSolidList"/>
    <dgm:cxn modelId="{21804B79-1D01-4060-9B49-3EBD5A0B29BC}" type="presOf" srcId="{1A793ADB-47BD-4653-BE08-4354A522DBD9}" destId="{1B5DFC0F-9071-4F5B-B026-B179D29D790E}" srcOrd="0" destOrd="0" presId="urn:microsoft.com/office/officeart/2018/2/layout/IconVerticalSolidList"/>
    <dgm:cxn modelId="{7E8029A0-8E6F-4967-B108-F2C8E90A1093}" srcId="{6AC79A36-CFB7-4524-950F-4EEAC68C2482}" destId="{51F0DAD0-85C4-4860-8E1D-2EF91722CBC1}" srcOrd="2" destOrd="0" parTransId="{329E140D-60FC-450D-9F8E-39251449A508}" sibTransId="{E6EBBD94-87B3-496A-A8DE-FF69ABFB671A}"/>
    <dgm:cxn modelId="{6EAE41A2-2A92-46F2-9C58-62D723A76A1B}" type="presOf" srcId="{6AC79A36-CFB7-4524-950F-4EEAC68C2482}" destId="{7D541F2A-2245-41BE-961E-1A03DE91EF3E}" srcOrd="0" destOrd="0" presId="urn:microsoft.com/office/officeart/2018/2/layout/IconVerticalSolidList"/>
    <dgm:cxn modelId="{EA2D1EB7-5DE3-4B29-AAA6-7DA9C836210A}" srcId="{6AC79A36-CFB7-4524-950F-4EEAC68C2482}" destId="{96408D61-F53B-4E20-A4AB-57DC925A0B6E}" srcOrd="1" destOrd="0" parTransId="{B6BB6EDE-A626-491B-9336-76A17D280F71}" sibTransId="{974F4F25-35FB-421A-8683-4BB2F65BC948}"/>
    <dgm:cxn modelId="{92688FC9-57F1-4321-938D-E1925B3A3DED}" srcId="{6AC79A36-CFB7-4524-950F-4EEAC68C2482}" destId="{1A793ADB-47BD-4653-BE08-4354A522DBD9}" srcOrd="0" destOrd="0" parTransId="{E48C52ED-BBF0-4287-807F-91AE98BF2967}" sibTransId="{30E4E109-3FBB-4EC2-BD6A-2D03C75AC796}"/>
    <dgm:cxn modelId="{8ECF3BBE-134C-4E0C-8467-EBE33ADD48C7}" type="presParOf" srcId="{7D541F2A-2245-41BE-961E-1A03DE91EF3E}" destId="{2F3C7DA9-670D-4B4E-BD4C-84F6FFA3E7F6}" srcOrd="0" destOrd="0" presId="urn:microsoft.com/office/officeart/2018/2/layout/IconVerticalSolidList"/>
    <dgm:cxn modelId="{AB07BDD2-ED85-4B4C-8725-53A98F24402F}" type="presParOf" srcId="{2F3C7DA9-670D-4B4E-BD4C-84F6FFA3E7F6}" destId="{6A3CEA43-BA0D-4F6A-8A26-8A756A309EB4}" srcOrd="0" destOrd="0" presId="urn:microsoft.com/office/officeart/2018/2/layout/IconVerticalSolidList"/>
    <dgm:cxn modelId="{AF836912-9BF8-49F0-8DC1-9BE9EE5E1F96}" type="presParOf" srcId="{2F3C7DA9-670D-4B4E-BD4C-84F6FFA3E7F6}" destId="{1DB03553-7F9D-4E39-8A0C-5A786F729D55}" srcOrd="1" destOrd="0" presId="urn:microsoft.com/office/officeart/2018/2/layout/IconVerticalSolidList"/>
    <dgm:cxn modelId="{FC38AD85-04AC-4AAE-A35D-319E820F5DB7}" type="presParOf" srcId="{2F3C7DA9-670D-4B4E-BD4C-84F6FFA3E7F6}" destId="{C0E04553-39F2-4BE5-A0DE-1C8AEE49A077}" srcOrd="2" destOrd="0" presId="urn:microsoft.com/office/officeart/2018/2/layout/IconVerticalSolidList"/>
    <dgm:cxn modelId="{8F6D3D85-0292-4927-9102-4BE1B6CFDC88}" type="presParOf" srcId="{2F3C7DA9-670D-4B4E-BD4C-84F6FFA3E7F6}" destId="{1B5DFC0F-9071-4F5B-B026-B179D29D790E}" srcOrd="3" destOrd="0" presId="urn:microsoft.com/office/officeart/2018/2/layout/IconVerticalSolidList"/>
    <dgm:cxn modelId="{23129E9B-BF56-48E1-9F4D-E16596BFB818}" type="presParOf" srcId="{7D541F2A-2245-41BE-961E-1A03DE91EF3E}" destId="{8355E620-3F02-4B99-9451-78D754CCBAA7}" srcOrd="1" destOrd="0" presId="urn:microsoft.com/office/officeart/2018/2/layout/IconVerticalSolidList"/>
    <dgm:cxn modelId="{CF53A049-3297-4EE7-A413-91A7F2B0E3FD}" type="presParOf" srcId="{7D541F2A-2245-41BE-961E-1A03DE91EF3E}" destId="{CF49413C-51B0-44CD-B582-CF6D74BE7880}" srcOrd="2" destOrd="0" presId="urn:microsoft.com/office/officeart/2018/2/layout/IconVerticalSolidList"/>
    <dgm:cxn modelId="{C1DAC75C-33ED-416F-8FDE-F373AF5C3A98}" type="presParOf" srcId="{CF49413C-51B0-44CD-B582-CF6D74BE7880}" destId="{F2E384E5-B553-4BCC-9F02-437B6DC01CEE}" srcOrd="0" destOrd="0" presId="urn:microsoft.com/office/officeart/2018/2/layout/IconVerticalSolidList"/>
    <dgm:cxn modelId="{7768C205-3963-4625-94D3-B0F312BCA9BA}" type="presParOf" srcId="{CF49413C-51B0-44CD-B582-CF6D74BE7880}" destId="{D3BC046E-153F-4DF8-9D8C-C147671B9447}" srcOrd="1" destOrd="0" presId="urn:microsoft.com/office/officeart/2018/2/layout/IconVerticalSolidList"/>
    <dgm:cxn modelId="{801181BB-68D9-4306-A488-007D4611084F}" type="presParOf" srcId="{CF49413C-51B0-44CD-B582-CF6D74BE7880}" destId="{7B0838AE-D206-4CC0-BFDC-914F57DD882E}" srcOrd="2" destOrd="0" presId="urn:microsoft.com/office/officeart/2018/2/layout/IconVerticalSolidList"/>
    <dgm:cxn modelId="{FAF4536F-24FB-4EDF-ADF5-C166D68A75BF}" type="presParOf" srcId="{CF49413C-51B0-44CD-B582-CF6D74BE7880}" destId="{CEC50073-51CA-4F90-96FB-C7B46A0E6DA4}" srcOrd="3" destOrd="0" presId="urn:microsoft.com/office/officeart/2018/2/layout/IconVerticalSolidList"/>
    <dgm:cxn modelId="{94534DCA-70FE-469C-BACB-6077598B4A21}" type="presParOf" srcId="{7D541F2A-2245-41BE-961E-1A03DE91EF3E}" destId="{B7029477-6B34-4430-8BEC-26C7C7A30FED}" srcOrd="3" destOrd="0" presId="urn:microsoft.com/office/officeart/2018/2/layout/IconVerticalSolidList"/>
    <dgm:cxn modelId="{BC62CD44-B364-4F3A-BA47-0DAC2FCD5CBA}" type="presParOf" srcId="{7D541F2A-2245-41BE-961E-1A03DE91EF3E}" destId="{D32CB635-CFC9-4F90-AFB6-7F15B8CF4615}" srcOrd="4" destOrd="0" presId="urn:microsoft.com/office/officeart/2018/2/layout/IconVerticalSolidList"/>
    <dgm:cxn modelId="{4FA8E689-2E79-4BE7-B827-EDC87C958DBA}" type="presParOf" srcId="{D32CB635-CFC9-4F90-AFB6-7F15B8CF4615}" destId="{A46C5B0E-CCBB-4CBF-B7A6-40F3CADCA473}" srcOrd="0" destOrd="0" presId="urn:microsoft.com/office/officeart/2018/2/layout/IconVerticalSolidList"/>
    <dgm:cxn modelId="{84EBFCC9-BF4C-44AA-BADC-7221BBB981B5}" type="presParOf" srcId="{D32CB635-CFC9-4F90-AFB6-7F15B8CF4615}" destId="{229EE227-8CFF-4FD7-81F9-7762F829257F}" srcOrd="1" destOrd="0" presId="urn:microsoft.com/office/officeart/2018/2/layout/IconVerticalSolidList"/>
    <dgm:cxn modelId="{F7066E1F-FF7C-4A9C-B7E2-F8A511CD8405}" type="presParOf" srcId="{D32CB635-CFC9-4F90-AFB6-7F15B8CF4615}" destId="{390A38DF-82A7-41DD-8D91-D8294D8BEB1A}" srcOrd="2" destOrd="0" presId="urn:microsoft.com/office/officeart/2018/2/layout/IconVerticalSolidList"/>
    <dgm:cxn modelId="{E4F65176-5315-4747-8465-D3232AFEA69E}" type="presParOf" srcId="{D32CB635-CFC9-4F90-AFB6-7F15B8CF4615}" destId="{1F21BA8F-C4B3-4498-B625-C200DDC702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8D99-F406-43A7-A67A-97AF720918D8}">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F354F-75DA-4C17-91A4-E9CB092AB608}">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We are a board of volunteers, each from a different background, all a key part to the employment team</a:t>
          </a:r>
        </a:p>
      </dsp:txBody>
      <dsp:txXfrm>
        <a:off x="765914" y="2943510"/>
        <a:ext cx="4320000" cy="720000"/>
      </dsp:txXfrm>
    </dsp:sp>
    <dsp:sp modelId="{B1887FC6-7703-4ECD-A3F1-75233EC99554}">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6B3A0-D9D6-4FC0-8B0F-ABB20CF3DC73}">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We are self advocates, providers, family members, representatives of state agencies</a:t>
          </a:r>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9318-A7DE-4BD9-B835-1B7B44550643}">
      <dsp:nvSpPr>
        <dsp:cNvPr id="0" name=""/>
        <dsp:cNvSpPr/>
      </dsp:nvSpPr>
      <dsp:spPr>
        <a:xfrm>
          <a:off x="0" y="0"/>
          <a:ext cx="9288654" cy="1660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To expand inclusive employment opportunities for all people with disabilities through education, advocacy, &amp; legislative action</a:t>
          </a:r>
        </a:p>
      </dsp:txBody>
      <dsp:txXfrm>
        <a:off x="48627" y="48627"/>
        <a:ext cx="7572674" cy="1562978"/>
      </dsp:txXfrm>
    </dsp:sp>
    <dsp:sp modelId="{D14E8A19-FB60-4B1F-A822-34B98A11ED7B}">
      <dsp:nvSpPr>
        <dsp:cNvPr id="0" name=""/>
        <dsp:cNvSpPr/>
      </dsp:nvSpPr>
      <dsp:spPr>
        <a:xfrm>
          <a:off x="1639174" y="2029172"/>
          <a:ext cx="9288654" cy="1660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Employment in the general workforce is the preferred outcome.</a:t>
          </a:r>
        </a:p>
      </dsp:txBody>
      <dsp:txXfrm>
        <a:off x="1687801" y="2077799"/>
        <a:ext cx="6473075" cy="1562978"/>
      </dsp:txXfrm>
    </dsp:sp>
    <dsp:sp modelId="{3F77B353-21E4-43B9-B9E7-8E56C92BFFA7}">
      <dsp:nvSpPr>
        <dsp:cNvPr id="0" name=""/>
        <dsp:cNvSpPr/>
      </dsp:nvSpPr>
      <dsp:spPr>
        <a:xfrm>
          <a:off x="8209503" y="1305127"/>
          <a:ext cx="1079150" cy="107915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03C9E-B2F9-4C4B-A120-47D849B397B6}">
      <dsp:nvSpPr>
        <dsp:cNvPr id="0" name=""/>
        <dsp:cNvSpPr/>
      </dsp:nvSpPr>
      <dsp:spPr>
        <a:xfrm>
          <a:off x="0" y="16141"/>
          <a:ext cx="5315188" cy="1113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Everyone can work with the right supports </a:t>
          </a:r>
        </a:p>
      </dsp:txBody>
      <dsp:txXfrm>
        <a:off x="54373" y="70514"/>
        <a:ext cx="5206442" cy="1005094"/>
      </dsp:txXfrm>
    </dsp:sp>
    <dsp:sp modelId="{42C7CADE-38BA-4888-93E4-471DC992AED4}">
      <dsp:nvSpPr>
        <dsp:cNvPr id="0" name=""/>
        <dsp:cNvSpPr/>
      </dsp:nvSpPr>
      <dsp:spPr>
        <a:xfrm>
          <a:off x="0" y="1210621"/>
          <a:ext cx="5315188" cy="1113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Everyone wants to work</a:t>
          </a:r>
        </a:p>
      </dsp:txBody>
      <dsp:txXfrm>
        <a:off x="54373" y="1264994"/>
        <a:ext cx="5206442" cy="1005094"/>
      </dsp:txXfrm>
    </dsp:sp>
    <dsp:sp modelId="{B2BE7A13-1AAC-4664-B692-04A964BE69D4}">
      <dsp:nvSpPr>
        <dsp:cNvPr id="0" name=""/>
        <dsp:cNvSpPr/>
      </dsp:nvSpPr>
      <dsp:spPr>
        <a:xfrm>
          <a:off x="0" y="2405101"/>
          <a:ext cx="5315188" cy="1113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Everyone has a talent or can contribute in a productive way</a:t>
          </a:r>
        </a:p>
      </dsp:txBody>
      <dsp:txXfrm>
        <a:off x="54373" y="2459474"/>
        <a:ext cx="5206442" cy="100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B19A2-CBB8-4062-AABB-355964C9AFEF}">
      <dsp:nvSpPr>
        <dsp:cNvPr id="0" name=""/>
        <dsp:cNvSpPr/>
      </dsp:nvSpPr>
      <dsp:spPr>
        <a:xfrm>
          <a:off x="0" y="19803"/>
          <a:ext cx="6949440" cy="182735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Person centered approach</a:t>
          </a:r>
        </a:p>
      </dsp:txBody>
      <dsp:txXfrm>
        <a:off x="89204" y="109007"/>
        <a:ext cx="6771032" cy="1648949"/>
      </dsp:txXfrm>
    </dsp:sp>
    <dsp:sp modelId="{BD04D281-77FB-4440-AAB5-6E33ECCE22B4}">
      <dsp:nvSpPr>
        <dsp:cNvPr id="0" name=""/>
        <dsp:cNvSpPr/>
      </dsp:nvSpPr>
      <dsp:spPr>
        <a:xfrm>
          <a:off x="0" y="1979640"/>
          <a:ext cx="6949440" cy="182735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Community integration and engagement</a:t>
          </a:r>
        </a:p>
      </dsp:txBody>
      <dsp:txXfrm>
        <a:off x="89204" y="2068844"/>
        <a:ext cx="6771032" cy="1648949"/>
      </dsp:txXfrm>
    </dsp:sp>
    <dsp:sp modelId="{6D1580AD-D250-4FDC-8ED1-C21012948F5E}">
      <dsp:nvSpPr>
        <dsp:cNvPr id="0" name=""/>
        <dsp:cNvSpPr/>
      </dsp:nvSpPr>
      <dsp:spPr>
        <a:xfrm>
          <a:off x="0" y="3939477"/>
          <a:ext cx="6949440" cy="182735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Self determination</a:t>
          </a:r>
        </a:p>
      </dsp:txBody>
      <dsp:txXfrm>
        <a:off x="89204" y="4028681"/>
        <a:ext cx="6771032" cy="1648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2002-19D6-4C5D-A4C4-3EBD7120360F}">
      <dsp:nvSpPr>
        <dsp:cNvPr id="0" name=""/>
        <dsp:cNvSpPr/>
      </dsp:nvSpPr>
      <dsp:spPr>
        <a:xfrm>
          <a:off x="7542690" y="1215569"/>
          <a:ext cx="3220013" cy="32206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F268D-5C7B-4BBB-A1D7-AB1E959A9275}">
      <dsp:nvSpPr>
        <dsp:cNvPr id="0" name=""/>
        <dsp:cNvSpPr/>
      </dsp:nvSpPr>
      <dsp:spPr>
        <a:xfrm>
          <a:off x="7649605" y="1322941"/>
          <a:ext cx="3006184" cy="3005864"/>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Customized Employment</a:t>
          </a:r>
        </a:p>
      </dsp:txBody>
      <dsp:txXfrm>
        <a:off x="8079359" y="1752431"/>
        <a:ext cx="2146675" cy="2146884"/>
      </dsp:txXfrm>
    </dsp:sp>
    <dsp:sp modelId="{189CF1F1-80CD-4618-B98A-66FE8617FAD3}">
      <dsp:nvSpPr>
        <dsp:cNvPr id="0" name=""/>
        <dsp:cNvSpPr/>
      </dsp:nvSpPr>
      <dsp:spPr>
        <a:xfrm rot="2700000">
          <a:off x="4218592" y="1219462"/>
          <a:ext cx="3212257" cy="3212257"/>
        </a:xfrm>
        <a:prstGeom prst="teardrop">
          <a:avLst>
            <a:gd name="adj" fmla="val 1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294F0-A695-49B1-9A48-6C9D3647DA36}">
      <dsp:nvSpPr>
        <dsp:cNvPr id="0" name=""/>
        <dsp:cNvSpPr/>
      </dsp:nvSpPr>
      <dsp:spPr>
        <a:xfrm>
          <a:off x="4321629" y="1322941"/>
          <a:ext cx="3006184" cy="3005864"/>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Supported Employment</a:t>
          </a:r>
        </a:p>
      </dsp:txBody>
      <dsp:txXfrm>
        <a:off x="4751383" y="1752431"/>
        <a:ext cx="2146675" cy="2146884"/>
      </dsp:txXfrm>
    </dsp:sp>
    <dsp:sp modelId="{12989433-63F9-4F09-9495-D16741CE5AE2}">
      <dsp:nvSpPr>
        <dsp:cNvPr id="0" name=""/>
        <dsp:cNvSpPr/>
      </dsp:nvSpPr>
      <dsp:spPr>
        <a:xfrm rot="2700000">
          <a:off x="890616" y="1105181"/>
          <a:ext cx="3212257" cy="3212257"/>
        </a:xfrm>
        <a:prstGeom prst="teardrop">
          <a:avLst>
            <a:gd name="adj" fmla="val 1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9642B-C05D-4E07-82AB-054EA3750D4D}">
      <dsp:nvSpPr>
        <dsp:cNvPr id="0" name=""/>
        <dsp:cNvSpPr/>
      </dsp:nvSpPr>
      <dsp:spPr>
        <a:xfrm>
          <a:off x="993653" y="1322941"/>
          <a:ext cx="3006184" cy="300586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Competitive Integrated Employment</a:t>
          </a:r>
        </a:p>
      </dsp:txBody>
      <dsp:txXfrm>
        <a:off x="1423407" y="1752431"/>
        <a:ext cx="2146675" cy="2146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7C0-4044-48D4-970B-F931C95DD7B4}">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DDE85-9335-41C8-8A73-5EF5C9028FE2}">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0A0B9-94A2-4671-9DD0-5872AE8684CA}">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Promoting CIE over CBE</a:t>
          </a:r>
        </a:p>
      </dsp:txBody>
      <dsp:txXfrm>
        <a:off x="1939533" y="717"/>
        <a:ext cx="4362067" cy="1679249"/>
      </dsp:txXfrm>
    </dsp:sp>
    <dsp:sp modelId="{6E48BE33-5D42-4865-9E37-A549E975AE9F}">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89501-2CFB-4416-9D74-C11578DA701A}">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0B573-2AB4-4699-9A19-1DDBAF3F742E}">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Identify common barriers and address at a systemic level</a:t>
          </a:r>
        </a:p>
      </dsp:txBody>
      <dsp:txXfrm>
        <a:off x="1939533" y="2099779"/>
        <a:ext cx="4362067" cy="1679249"/>
      </dsp:txXfrm>
    </dsp:sp>
    <dsp:sp modelId="{474E92F0-9B3D-4592-ABCC-729EA3706E3C}">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9A583-7BE9-4A0E-B2B9-A75E23013BB9}">
      <dsp:nvSpPr>
        <dsp:cNvPr id="0" name=""/>
        <dsp:cNvSpPr/>
      </dsp:nvSpPr>
      <dsp:spPr>
        <a:xfrm>
          <a:off x="611858" y="4614909"/>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87066-9F89-4455-82E5-9D4F27175D9C}">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Train providers with Employment First leading</a:t>
          </a:r>
        </a:p>
      </dsp:txBody>
      <dsp:txXfrm>
        <a:off x="1939533" y="4198841"/>
        <a:ext cx="4362067" cy="16792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CEA43-BA0D-4F6A-8A26-8A756A309EB4}">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03553-7F9D-4E39-8A0C-5A786F729D55}">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DFC0F-9071-4F5B-B026-B179D29D790E}">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-In person event </a:t>
          </a:r>
        </a:p>
      </dsp:txBody>
      <dsp:txXfrm>
        <a:off x="1939533" y="717"/>
        <a:ext cx="4362067" cy="1679249"/>
      </dsp:txXfrm>
    </dsp:sp>
    <dsp:sp modelId="{F2E384E5-B553-4BCC-9F02-437B6DC01CEE}">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C046E-153F-4DF8-9D8C-C147671B9447}">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C50073-51CA-4F90-96FB-C7B46A0E6DA4}">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-Supported DESP Survey</a:t>
          </a:r>
        </a:p>
      </dsp:txBody>
      <dsp:txXfrm>
        <a:off x="1939533" y="2099779"/>
        <a:ext cx="4362067" cy="1679249"/>
      </dsp:txXfrm>
    </dsp:sp>
    <dsp:sp modelId="{A46C5B0E-CCBB-4CBF-B7A6-40F3CADCA473}">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EE227-8CFF-4FD7-81F9-7762F829257F}">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1BA8F-C4B3-4498-B625-C200DDC702A1}">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100000"/>
            </a:lnSpc>
            <a:spcBef>
              <a:spcPct val="0"/>
            </a:spcBef>
            <a:spcAft>
              <a:spcPct val="35000"/>
            </a:spcAft>
            <a:buNone/>
          </a:pPr>
          <a:r>
            <a:rPr lang="en-US" sz="2500" kern="1200" dirty="0"/>
            <a:t>-City of Tempe </a:t>
          </a:r>
          <a:r>
            <a:rPr lang="en-US" sz="2500" kern="1200" dirty="0" err="1"/>
            <a:t>Subcomittee</a:t>
          </a:r>
          <a:r>
            <a:rPr lang="en-US" sz="2500" kern="1200" dirty="0"/>
            <a:t> Presentation</a:t>
          </a:r>
        </a:p>
      </dsp:txBody>
      <dsp:txXfrm>
        <a:off x="1939533" y="4198841"/>
        <a:ext cx="4362067" cy="16792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1341A-C47D-4544-9A0F-F4AEF35AD025}"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43A51-1110-42BD-9A1D-B79A226435D4}" type="slidenum">
              <a:rPr lang="en-US" smtClean="0"/>
              <a:t>‹#›</a:t>
            </a:fld>
            <a:endParaRPr lang="en-US"/>
          </a:p>
        </p:txBody>
      </p:sp>
    </p:spTree>
    <p:extLst>
      <p:ext uri="{BB962C8B-B14F-4D97-AF65-F5344CB8AC3E}">
        <p14:creationId xmlns:p14="http://schemas.microsoft.com/office/powerpoint/2010/main" val="374038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Jules Hyde, I am the current President to AZ APSE Arizona's chapter of The Association of people supporting employment first. I am also a direct support professional with a decades  worth of experience in and around employment programs from a provider's perspective here in Arizona. I am an Arizona native who's family’s roots have been here for 6 generations, prior to Arizona becoming a state. I love my community.   I am a white male/description. </a:t>
            </a:r>
          </a:p>
        </p:txBody>
      </p:sp>
      <p:sp>
        <p:nvSpPr>
          <p:cNvPr id="4" name="Slide Number Placeholder 3"/>
          <p:cNvSpPr>
            <a:spLocks noGrp="1"/>
          </p:cNvSpPr>
          <p:nvPr>
            <p:ph type="sldNum" sz="quarter" idx="5"/>
          </p:nvPr>
        </p:nvSpPr>
        <p:spPr/>
        <p:txBody>
          <a:bodyPr/>
          <a:lstStyle/>
          <a:p>
            <a:fld id="{46843A51-1110-42BD-9A1D-B79A226435D4}" type="slidenum">
              <a:rPr lang="en-US" smtClean="0"/>
              <a:t>1</a:t>
            </a:fld>
            <a:endParaRPr lang="en-US"/>
          </a:p>
        </p:txBody>
      </p:sp>
    </p:spTree>
    <p:extLst>
      <p:ext uri="{BB962C8B-B14F-4D97-AF65-F5344CB8AC3E}">
        <p14:creationId xmlns:p14="http://schemas.microsoft.com/office/powerpoint/2010/main" val="417393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p>
          <a:p>
            <a:endParaRPr lang="en-US" dirty="0"/>
          </a:p>
          <a:p>
            <a:r>
              <a:rPr lang="en-US" dirty="0"/>
              <a:t>It's called an employment team for a reason, if all parties are on the same page and everyone utilizes each others insights, knowledge, and networks this can greatly improve the success, options and </a:t>
            </a:r>
            <a:r>
              <a:rPr lang="en-US" dirty="0" err="1"/>
              <a:t>expriance</a:t>
            </a:r>
            <a:r>
              <a:rPr lang="en-US" dirty="0"/>
              <a:t> the individual will have with employment and working.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Employment success depends upon everyone who is a paid or natural support – including people who support the person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Connection and engagement with a wide network of supports will provide opportunities for the job seekers.</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t>es.  </a:t>
            </a:r>
          </a:p>
        </p:txBody>
      </p:sp>
      <p:sp>
        <p:nvSpPr>
          <p:cNvPr id="4" name="Slide Number Placeholder 3"/>
          <p:cNvSpPr>
            <a:spLocks noGrp="1"/>
          </p:cNvSpPr>
          <p:nvPr>
            <p:ph type="sldNum" sz="quarter" idx="5"/>
          </p:nvPr>
        </p:nvSpPr>
        <p:spPr/>
        <p:txBody>
          <a:bodyPr/>
          <a:lstStyle/>
          <a:p>
            <a:fld id="{46843A51-1110-42BD-9A1D-B79A226435D4}" type="slidenum">
              <a:rPr lang="en-US" smtClean="0"/>
              <a:t>10</a:t>
            </a:fld>
            <a:endParaRPr lang="en-US"/>
          </a:p>
        </p:txBody>
      </p:sp>
    </p:spTree>
    <p:extLst>
      <p:ext uri="{BB962C8B-B14F-4D97-AF65-F5344CB8AC3E}">
        <p14:creationId xmlns:p14="http://schemas.microsoft.com/office/powerpoint/2010/main" val="248293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efforts in increase community engagement.  </a:t>
            </a:r>
          </a:p>
          <a:p>
            <a:endParaRPr lang="en-US" dirty="0"/>
          </a:p>
          <a:p>
            <a:r>
              <a:rPr lang="en-US" dirty="0"/>
              <a:t>This year, we hosted an event at First Place in Phoenix.  We had our annual meeting and a panel of speakers sharing a successful CIE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representation on the board (VR, DDD, Providers, self advocates, </a:t>
            </a:r>
            <a:r>
              <a:rPr lang="en-US" dirty="0" err="1"/>
              <a:t>etc</a:t>
            </a:r>
            <a:r>
              <a:rPr lang="en-US" dirty="0"/>
              <a:t>).</a:t>
            </a:r>
          </a:p>
          <a:p>
            <a:endParaRPr lang="en-US" dirty="0"/>
          </a:p>
          <a:p>
            <a:r>
              <a:rPr lang="en-US" dirty="0"/>
              <a:t>Jules and I presented at a committee meeting to</a:t>
            </a:r>
            <a:r>
              <a:rPr lang="en-US" sz="1200" kern="1200" dirty="0">
                <a:solidFill>
                  <a:schemeClr val="tx1"/>
                </a:solidFill>
                <a:effectLst/>
                <a:latin typeface="+mn-lt"/>
                <a:ea typeface="+mn-ea"/>
                <a:cs typeface="+mn-cs"/>
              </a:rPr>
              <a:t> connect youths with disabilities in Tempe to employment services.  City Council members, and the Mayor were in attendance.</a:t>
            </a:r>
            <a:endParaRPr lang="en-US" dirty="0"/>
          </a:p>
          <a:p>
            <a:endParaRPr lang="en-US" dirty="0"/>
          </a:p>
          <a:p>
            <a:r>
              <a:rPr lang="en-US" dirty="0"/>
              <a:t>Supported </a:t>
            </a:r>
            <a:r>
              <a:rPr lang="en-US" sz="1200" b="0" i="0" u="none" strike="noStrike" kern="1200" baseline="0" dirty="0">
                <a:solidFill>
                  <a:schemeClr val="tx1"/>
                </a:solidFill>
                <a:latin typeface="+mn-lt"/>
                <a:ea typeface="+mn-ea"/>
                <a:cs typeface="+mn-cs"/>
              </a:rPr>
              <a:t>Arizona Direct Employment Services Professional (DESP) Survey led by the Arizona Developmental Disabilities Planning Council (ADDPC), Michael Leyva and Jules will be presenting at the upcoming National APSE Conference.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11</a:t>
            </a:fld>
            <a:endParaRPr lang="en-US"/>
          </a:p>
        </p:txBody>
      </p:sp>
    </p:spTree>
    <p:extLst>
      <p:ext uri="{BB962C8B-B14F-4D97-AF65-F5344CB8AC3E}">
        <p14:creationId xmlns:p14="http://schemas.microsoft.com/office/powerpoint/2010/main" val="134747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14</a:t>
            </a:fld>
            <a:endParaRPr lang="en-US"/>
          </a:p>
        </p:txBody>
      </p:sp>
    </p:spTree>
    <p:extLst>
      <p:ext uri="{BB962C8B-B14F-4D97-AF65-F5344CB8AC3E}">
        <p14:creationId xmlns:p14="http://schemas.microsoft.com/office/powerpoint/2010/main" val="24121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85F53-0C56-4261-8C3D-F836027133D0}" type="slidenum">
              <a:rPr lang="en-US" smtClean="0"/>
              <a:t>2</a:t>
            </a:fld>
            <a:endParaRPr lang="en-US"/>
          </a:p>
        </p:txBody>
      </p:sp>
    </p:spTree>
    <p:extLst>
      <p:ext uri="{BB962C8B-B14F-4D97-AF65-F5344CB8AC3E}">
        <p14:creationId xmlns:p14="http://schemas.microsoft.com/office/powerpoint/2010/main" val="162415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Arizona Chapter of APSE was founded in 2017  . In that time APSE has collaborated with many of the states stakeholders in  improving employment services around the state</a:t>
            </a:r>
          </a:p>
          <a:p>
            <a:endParaRPr lang="en-US" dirty="0"/>
          </a:p>
          <a:p>
            <a:r>
              <a:rPr lang="en-US" dirty="0"/>
              <a:t>We are a board of volunteers, each from different backgrounds, all a key part of the employment team.   On our board we have self advocates, we have providers, representatives of VR and DDD, and educators.  </a:t>
            </a:r>
          </a:p>
          <a:p>
            <a:endParaRPr lang="en-US" dirty="0"/>
          </a:p>
          <a:p>
            <a:r>
              <a:rPr lang="en-US" dirty="0"/>
              <a:t>We would like to take a moment to recognize our current board members; Sam Klein, Secretary, Jason Snead, Treasurer</a:t>
            </a:r>
          </a:p>
          <a:p>
            <a:r>
              <a:rPr lang="en-US" dirty="0"/>
              <a:t>My Le </a:t>
            </a:r>
            <a:r>
              <a:rPr lang="en-US" dirty="0" err="1"/>
              <a:t>Sandinaie</a:t>
            </a:r>
            <a:r>
              <a:rPr lang="en-US" dirty="0"/>
              <a:t>, Lindsey Eaton, Tona Treetop, Natsha Grant Holmberg, Fiona Donohoe, Kelly Thomas,  and Monica Amaya</a:t>
            </a:r>
          </a:p>
        </p:txBody>
      </p:sp>
      <p:sp>
        <p:nvSpPr>
          <p:cNvPr id="4" name="Slide Number Placeholder 3"/>
          <p:cNvSpPr>
            <a:spLocks noGrp="1"/>
          </p:cNvSpPr>
          <p:nvPr>
            <p:ph type="sldNum" sz="quarter" idx="5"/>
          </p:nvPr>
        </p:nvSpPr>
        <p:spPr/>
        <p:txBody>
          <a:bodyPr/>
          <a:lstStyle/>
          <a:p>
            <a:fld id="{46843A51-1110-42BD-9A1D-B79A226435D4}" type="slidenum">
              <a:rPr lang="en-US" smtClean="0"/>
              <a:t>3</a:t>
            </a:fld>
            <a:endParaRPr lang="en-US"/>
          </a:p>
        </p:txBody>
      </p:sp>
    </p:spTree>
    <p:extLst>
      <p:ext uri="{BB962C8B-B14F-4D97-AF65-F5344CB8AC3E}">
        <p14:creationId xmlns:p14="http://schemas.microsoft.com/office/powerpoint/2010/main" val="163134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APSE’s Mission statement is simple; </a:t>
            </a:r>
            <a:r>
              <a:rPr lang="en-US" sz="1200" b="0" i="0" kern="1200" dirty="0">
                <a:solidFill>
                  <a:schemeClr val="tx1"/>
                </a:solidFill>
                <a:effectLst/>
                <a:latin typeface="+mn-lt"/>
                <a:ea typeface="+mn-ea"/>
                <a:cs typeface="+mn-cs"/>
              </a:rPr>
              <a:t>To expand inclusive employment opportunities for all people with disabilities through education, advocacy, &amp; legislative action.</a:t>
            </a:r>
          </a:p>
          <a:p>
            <a:r>
              <a:rPr lang="en-US" sz="1200" b="0" i="0" kern="1200" dirty="0">
                <a:solidFill>
                  <a:schemeClr val="tx1"/>
                </a:solidFill>
                <a:effectLst/>
                <a:latin typeface="+mn-lt"/>
                <a:ea typeface="+mn-ea"/>
                <a:cs typeface="+mn-cs"/>
              </a:rPr>
              <a:t>Arizona was declared an Employment First State in 2017, though there have not been any formal policies or legislation has been passed.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believe everyone can work, even those with the most significant disabilities.  Employment in the general workforce is the preferred outcome over Center Based Employment and subminimum wage.</a:t>
            </a:r>
          </a:p>
          <a:p>
            <a:r>
              <a:rPr lang="en-US" sz="1200" b="0" i="0" kern="1200" dirty="0">
                <a:solidFill>
                  <a:schemeClr val="tx1"/>
                </a:solidFill>
                <a:effectLst/>
                <a:latin typeface="+mn-lt"/>
                <a:ea typeface="+mn-ea"/>
                <a:cs typeface="+mn-cs"/>
              </a:rPr>
              <a:t>APSE recognizes the importance in advocating for Employment First Legislation &amp; Eliminating Subminimum Wage</a:t>
            </a:r>
          </a:p>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4</a:t>
            </a:fld>
            <a:endParaRPr lang="en-US"/>
          </a:p>
        </p:txBody>
      </p:sp>
    </p:spTree>
    <p:extLst>
      <p:ext uri="{BB962C8B-B14F-4D97-AF65-F5344CB8AC3E}">
        <p14:creationId xmlns:p14="http://schemas.microsoft.com/office/powerpoint/2010/main" val="308205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Web"/>
              </a:rPr>
              <a:t>It starts with the belief that </a:t>
            </a:r>
            <a:r>
              <a:rPr lang="en-US" b="0" i="0" dirty="0">
                <a:solidFill>
                  <a:srgbClr val="545D7E"/>
                </a:solidFill>
                <a:effectLst/>
                <a:latin typeface="Google Sans"/>
              </a:rPr>
              <a:t>all individuals, including those with disabilities, are capable of working and should be given the opportunity to participate in the workforce.   </a:t>
            </a:r>
          </a:p>
          <a:p>
            <a:endParaRPr lang="en-US" b="0" i="0" dirty="0">
              <a:solidFill>
                <a:srgbClr val="545D7E"/>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5</a:t>
            </a:fld>
            <a:endParaRPr lang="en-US"/>
          </a:p>
        </p:txBody>
      </p:sp>
    </p:spTree>
    <p:extLst>
      <p:ext uri="{BB962C8B-B14F-4D97-AF65-F5344CB8AC3E}">
        <p14:creationId xmlns:p14="http://schemas.microsoft.com/office/powerpoint/2010/main" val="249171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C67D-1500-E622-324A-0D850AAE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63684-3230-B7EB-1337-FA60ACE25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174F4-2CE2-E616-C1AB-133C2CB0FAB4}"/>
              </a:ext>
            </a:extLst>
          </p:cNvPr>
          <p:cNvSpPr>
            <a:spLocks noGrp="1"/>
          </p:cNvSpPr>
          <p:nvPr>
            <p:ph type="body" idx="1"/>
          </p:nvPr>
        </p:nvSpPr>
        <p:spPr/>
        <p:txBody>
          <a:bodyPr/>
          <a:lstStyle/>
          <a:p>
            <a:r>
              <a:rPr lang="en-US" b="0" i="0" dirty="0">
                <a:solidFill>
                  <a:srgbClr val="545D7E"/>
                </a:solidFill>
                <a:effectLst/>
                <a:latin typeface="Google Sans"/>
              </a:rPr>
              <a:t>Employment First emphasizes a person-centered approach, focusing on individual skills, interests, and goals to find meaningful employment. </a:t>
            </a:r>
          </a:p>
          <a:p>
            <a:r>
              <a:rPr lang="en-US" b="0" i="0" dirty="0">
                <a:solidFill>
                  <a:srgbClr val="545D7E"/>
                </a:solidFill>
                <a:effectLst/>
                <a:latin typeface="Google Sans"/>
              </a:rPr>
              <a:t>It promotes self-determination and self-advocacy, empowering individuals with disabilities to make their own choices about their careers</a:t>
            </a:r>
          </a:p>
          <a:p>
            <a:r>
              <a:rPr lang="en-US" b="0" i="0" dirty="0">
                <a:solidFill>
                  <a:srgbClr val="545D7E"/>
                </a:solidFill>
                <a:effectLst/>
                <a:latin typeface="Google Sans"/>
              </a:rPr>
              <a:t>7Employment First recognizes the importance of work for community participation, economic self-sufficiency, and independent living. </a:t>
            </a:r>
            <a:endParaRPr lang="en-US" dirty="0"/>
          </a:p>
          <a:p>
            <a:endParaRPr lang="en-US" b="0" i="0" dirty="0">
              <a:solidFill>
                <a:srgbClr val="545D7E"/>
              </a:solidFill>
              <a:effectLst/>
              <a:latin typeface="Google Sans"/>
            </a:endParaRPr>
          </a:p>
          <a:p>
            <a:endParaRPr lang="en-US" dirty="0"/>
          </a:p>
        </p:txBody>
      </p:sp>
      <p:sp>
        <p:nvSpPr>
          <p:cNvPr id="4" name="Slide Number Placeholder 3">
            <a:extLst>
              <a:ext uri="{FF2B5EF4-FFF2-40B4-BE49-F238E27FC236}">
                <a16:creationId xmlns:a16="http://schemas.microsoft.com/office/drawing/2014/main" id="{CFFBE834-321D-3F78-520B-3E4CB372FB50}"/>
              </a:ext>
            </a:extLst>
          </p:cNvPr>
          <p:cNvSpPr>
            <a:spLocks noGrp="1"/>
          </p:cNvSpPr>
          <p:nvPr>
            <p:ph type="sldNum" sz="quarter" idx="5"/>
          </p:nvPr>
        </p:nvSpPr>
        <p:spPr/>
        <p:txBody>
          <a:bodyPr/>
          <a:lstStyle/>
          <a:p>
            <a:fld id="{46843A51-1110-42BD-9A1D-B79A226435D4}" type="slidenum">
              <a:rPr lang="en-US" smtClean="0"/>
              <a:t>6</a:t>
            </a:fld>
            <a:endParaRPr lang="en-US"/>
          </a:p>
        </p:txBody>
      </p:sp>
    </p:spTree>
    <p:extLst>
      <p:ext uri="{BB962C8B-B14F-4D97-AF65-F5344CB8AC3E}">
        <p14:creationId xmlns:p14="http://schemas.microsoft.com/office/powerpoint/2010/main" val="166048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212121"/>
                </a:solidFill>
                <a:effectLst/>
                <a:latin typeface="Source Sans Pro Web"/>
              </a:rPr>
              <a:t>CIE (Competitive Integrated </a:t>
            </a:r>
            <a:r>
              <a:rPr lang="en-US" b="0" i="0" u="sng" dirty="0" err="1">
                <a:solidFill>
                  <a:srgbClr val="212121"/>
                </a:solidFill>
                <a:effectLst/>
                <a:latin typeface="Source Sans Pro Web"/>
              </a:rPr>
              <a:t>Employent</a:t>
            </a:r>
            <a:endParaRPr lang="en-US" b="0" i="0" u="none" dirty="0">
              <a:solidFill>
                <a:srgbClr val="212121"/>
              </a:solidFill>
              <a:effectLst/>
              <a:latin typeface="Source Sans Pro Web"/>
            </a:endParaRPr>
          </a:p>
          <a:p>
            <a:r>
              <a:rPr lang="en-US" b="0" i="0" u="none" dirty="0">
                <a:solidFill>
                  <a:srgbClr val="212121"/>
                </a:solidFill>
                <a:effectLst/>
                <a:latin typeface="Source Sans Pro Web"/>
              </a:rPr>
              <a:t>Employment First advocates for jobs in integrated settings, where people with disabilities work alongside their peers without disabilities for minimum wage or higher. Individuals with disabilities should receive wages and benefits comparable to those of their non-disabled peers for similar work.</a:t>
            </a:r>
          </a:p>
          <a:p>
            <a:endParaRPr lang="en-US" dirty="0"/>
          </a:p>
          <a:p>
            <a:r>
              <a:rPr lang="en-US" dirty="0"/>
              <a:t>If we can agree that Employment First should be at the forefront of services available </a:t>
            </a:r>
          </a:p>
          <a:p>
            <a:r>
              <a:rPr lang="en-US" dirty="0"/>
              <a:t>the services available, then we need to understand why we are seeing so many individuals placed in Center Based Employment.  </a:t>
            </a:r>
          </a:p>
        </p:txBody>
      </p:sp>
      <p:sp>
        <p:nvSpPr>
          <p:cNvPr id="4" name="Slide Number Placeholder 3"/>
          <p:cNvSpPr>
            <a:spLocks noGrp="1"/>
          </p:cNvSpPr>
          <p:nvPr>
            <p:ph type="sldNum" sz="quarter" idx="5"/>
          </p:nvPr>
        </p:nvSpPr>
        <p:spPr/>
        <p:txBody>
          <a:bodyPr/>
          <a:lstStyle/>
          <a:p>
            <a:fld id="{46843A51-1110-42BD-9A1D-B79A226435D4}" type="slidenum">
              <a:rPr lang="en-US" smtClean="0"/>
              <a:t>7</a:t>
            </a:fld>
            <a:endParaRPr lang="en-US"/>
          </a:p>
        </p:txBody>
      </p:sp>
    </p:spTree>
    <p:extLst>
      <p:ext uri="{BB962C8B-B14F-4D97-AF65-F5344CB8AC3E}">
        <p14:creationId xmlns:p14="http://schemas.microsoft.com/office/powerpoint/2010/main" val="188135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call to action to change the approach, publicly-financed systems are urged to align policies, regulatory guidance, and reimbursement structures to commit to CIE as the priority option with respect to the use of publicly-financed day and employment services for youth and adults with significant </a:t>
            </a:r>
            <a:r>
              <a:rPr lang="en-US" dirty="0" err="1"/>
              <a:t>disabilites</a:t>
            </a:r>
            <a:endParaRPr lang="en-US" dirty="0"/>
          </a:p>
          <a:p>
            <a:r>
              <a:rPr lang="en-US" dirty="0"/>
              <a:t>The definition of Employment first taken from the department of labors office of disabilities employment policy is Employment First is a national systems-change framework centered on the premise that all individuals, including those individuals with the most significant disabilities, are capable of full participation in Competitive Integrated Employment (CIE) and community life. Under this approach, publicly-financed systems are urged to align policies, regulatory guidance, and reimbursement structures to commit to CIE as the priority option with respect to the use of publicly-financed day and employment services for youth and adults with significant disabilities.</a:t>
            </a:r>
          </a:p>
          <a:p>
            <a:endParaRPr lang="en-US" dirty="0"/>
          </a:p>
          <a:p>
            <a:r>
              <a:rPr lang="en-US" dirty="0"/>
              <a:t>Competitive integrated employment is just that, employment in the community that the person is getting paid a competitive wage. The Workforce Innovation and Opportunity Act (WIOA) defines competitive integrated employment (CIE) as work that is performed on a full-time or part-time basis for which an individual is:</a:t>
            </a:r>
          </a:p>
          <a:p>
            <a:r>
              <a:rPr lang="en-US" dirty="0"/>
              <a:t>Compensated at or above minimum wage and comparable to the customary rate paid by the employer to employees without disabilities performing similar duties and with similar training and experience;</a:t>
            </a:r>
          </a:p>
          <a:p>
            <a:r>
              <a:rPr lang="en-US" dirty="0"/>
              <a:t>Receiving the same level of benefits provided to other employees without disabilities in similar positions;</a:t>
            </a:r>
          </a:p>
          <a:p>
            <a:r>
              <a:rPr lang="en-US" dirty="0"/>
              <a:t>At a location where the employee interacts with other individuals without disabilities; and</a:t>
            </a:r>
          </a:p>
          <a:p>
            <a:r>
              <a:rPr lang="en-US" dirty="0"/>
              <a:t>Presented opportunities for advancement similar to other employees without disabilities in similar positions.</a:t>
            </a:r>
          </a:p>
          <a:p>
            <a:endParaRPr lang="en-US" dirty="0"/>
          </a:p>
          <a:p>
            <a:endParaRPr lang="en-US" dirty="0"/>
          </a:p>
          <a:p>
            <a:r>
              <a:rPr lang="en-US" dirty="0"/>
              <a:t>Customized employment per the department of labor is a process for achieving competitive integrated employment or self-employment through a relationship between employee and employer that is personalized to meet the needs of both. It is a universal strategy that benefits many people, including people with disabilities who might not have found success through other employment strategies. In 2014, customized employment was included in Title IV of the Workforce Innovation and Opportunity Act (WIOA) as a strategy under the definition of supported employment. </a:t>
            </a:r>
          </a:p>
          <a:p>
            <a:endParaRPr lang="en-US" dirty="0"/>
          </a:p>
          <a:p>
            <a:r>
              <a:rPr lang="en-US" dirty="0"/>
              <a:t>And “supported employment” means competitive integrated employment, including customized employment, or employment in an integrated work setting in which an individual with a most significant disability, including a youth with a most significant disability, is working on a short-term basis toward competitive integrated employment, that is individualized and customized, consistent with the unique strengths, abilities, interests, and informed choice of the individual, including with ongoing support services for individuals with the most significant disabilities</a:t>
            </a:r>
          </a:p>
          <a:p>
            <a:endParaRPr lang="en-US" dirty="0"/>
          </a:p>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8</a:t>
            </a:fld>
            <a:endParaRPr lang="en-US"/>
          </a:p>
        </p:txBody>
      </p:sp>
    </p:spTree>
    <p:extLst>
      <p:ext uri="{BB962C8B-B14F-4D97-AF65-F5344CB8AC3E}">
        <p14:creationId xmlns:p14="http://schemas.microsoft.com/office/powerpoint/2010/main" val="289098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45D7E"/>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45D7E"/>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D7E"/>
                </a:solidFill>
                <a:effectLst/>
                <a:latin typeface="Google Sans"/>
              </a:rPr>
              <a:t>6Employment First calls for systemic changes in policies and practices to ensure that employment is the first and preferred option for individuals with disabilities. </a:t>
            </a:r>
          </a:p>
          <a:p>
            <a:r>
              <a:rPr lang="en-US" dirty="0"/>
              <a:t>Many states have formally committed to the Employment First framework through official executive proclamation or formal legislative action. Arizona committed to Employment First in 2018 </a:t>
            </a:r>
          </a:p>
          <a:p>
            <a:endParaRPr lang="en-US" dirty="0"/>
          </a:p>
          <a:p>
            <a:r>
              <a:rPr lang="en-US" dirty="0"/>
              <a:t>This is a call to action to change the approach, publicly-financed systems are urged to align policies, regulatory guidance, and reimbursement structures to commit to CIE as the priority option with respect to the use of publicly-financed day and employment services for youth and adults with significant disabilities.</a:t>
            </a:r>
          </a:p>
          <a:p>
            <a:endParaRPr lang="en-US" dirty="0"/>
          </a:p>
          <a:p>
            <a:r>
              <a:rPr lang="en-US" dirty="0"/>
              <a:t>************</a:t>
            </a:r>
          </a:p>
          <a:p>
            <a:r>
              <a:rPr lang="en-US" dirty="0"/>
              <a:t> I believe Discovery is a major part of the progression into supported employment and currently its not considered a billable service in of itself. But that does not mean we can't do a form of discovery through job search skills development. In order to find and match the client to what interests them a certain amount of discovery needs be done. </a:t>
            </a:r>
          </a:p>
          <a:p>
            <a:r>
              <a:rPr lang="en-US" dirty="0"/>
              <a:t>The national disability institute says that Discovery is the foundation of Customized Employment. It is a proven evidence-based practice that improves employment outcomes for youth and adults with disabilities. Discovery opens doors to employment for people who experience barriers to employment. The Discovery process enables youth and adults with disabilities and others to find a job that is a good fit with an employer who values and needs the talents they have to offer.</a:t>
            </a:r>
          </a:p>
          <a:p>
            <a:endParaRPr lang="en-US" dirty="0"/>
          </a:p>
          <a:p>
            <a:endParaRPr lang="en-US" dirty="0"/>
          </a:p>
        </p:txBody>
      </p:sp>
      <p:sp>
        <p:nvSpPr>
          <p:cNvPr id="4" name="Slide Number Placeholder 3"/>
          <p:cNvSpPr>
            <a:spLocks noGrp="1"/>
          </p:cNvSpPr>
          <p:nvPr>
            <p:ph type="sldNum" sz="quarter" idx="5"/>
          </p:nvPr>
        </p:nvSpPr>
        <p:spPr/>
        <p:txBody>
          <a:bodyPr/>
          <a:lstStyle/>
          <a:p>
            <a:fld id="{46843A51-1110-42BD-9A1D-B79A226435D4}" type="slidenum">
              <a:rPr lang="en-US" smtClean="0"/>
              <a:t>9</a:t>
            </a:fld>
            <a:endParaRPr lang="en-US"/>
          </a:p>
        </p:txBody>
      </p:sp>
    </p:spTree>
    <p:extLst>
      <p:ext uri="{BB962C8B-B14F-4D97-AF65-F5344CB8AC3E}">
        <p14:creationId xmlns:p14="http://schemas.microsoft.com/office/powerpoint/2010/main" val="51543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A2F3-2D21-AE9D-B207-38B81E533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CE8B0-9C56-F1BA-96E0-F1BB767F6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32D81-D093-FA5F-4280-5AD0B23A7786}"/>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9BA9CF65-D491-3B25-059B-B12C7BC4A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DE6C5-5369-AABA-5EB7-C1D73F5B152E}"/>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38882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87C3-27F6-4DA1-0403-47E3A4092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B0996-011C-B91B-8024-C172BB505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34697-BDA6-7171-CD48-EB2EA6B47A90}"/>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3C052301-BE76-2164-E4B8-5A10F9326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DD3CD-46DB-D666-EDE8-D120F94FD189}"/>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150732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C246D-5CBF-8436-B99B-6ED1F0C731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16007-956D-8075-244C-552AC1695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00BBC-3FB5-D545-6EAA-EEA0086D779D}"/>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529B3C17-032E-BDD7-E6BF-73AE9EA3A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2548F-D26C-713F-B699-6DBC9BB020A6}"/>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399378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5113-B7E3-FCDC-EAF5-F05DADDDB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F04D2-8278-E3A5-8B4F-DE9B6654B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D12D9-BF8B-FC01-A393-7E7F8703B266}"/>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E7D345B1-84FE-B673-254F-21B2727F8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BCA4F-B899-4DA2-794D-F0C2502E0BD0}"/>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216337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A426-C70B-787B-1664-58146F6C7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5EE75-2729-3C90-D9CA-6A55A5E72F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7FC89-5AD1-73BC-2BC6-1DFAA7F971DD}"/>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5C35C526-84A2-EE65-A46E-E5E2327D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DC3C0-C8CB-862A-94CE-D8469BF710D5}"/>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20704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998-E483-68F1-FE51-BB4A7E8AB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251F0-9847-4BB3-446C-7E9A57B62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0B8D4-8F87-B2E2-9B44-560C86337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C3A9E-3E90-54D7-D469-92BFBDD92CF5}"/>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6" name="Footer Placeholder 5">
            <a:extLst>
              <a:ext uri="{FF2B5EF4-FFF2-40B4-BE49-F238E27FC236}">
                <a16:creationId xmlns:a16="http://schemas.microsoft.com/office/drawing/2014/main" id="{EF5FD6A7-3C59-4D32-28CD-AC3D350E5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5E26C-C703-9B02-85D7-DEFFC75C7571}"/>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28894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3C7A-F0F3-D07E-A77C-F675721B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F9CA05-5B12-7481-61A9-DE9A9A40B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35EAA0-D039-AB49-D61B-F711FDFFF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79058-9FC2-772A-ADEB-65DDD9376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9587D-C1EF-2241-35D7-EAE6982A6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A15F3-789D-4984-82E0-1065CCF92694}"/>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8" name="Footer Placeholder 7">
            <a:extLst>
              <a:ext uri="{FF2B5EF4-FFF2-40B4-BE49-F238E27FC236}">
                <a16:creationId xmlns:a16="http://schemas.microsoft.com/office/drawing/2014/main" id="{959292B5-B094-D7C1-30FE-35CD8E0C6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5736C-51C7-B3EF-29F9-C67CC084E7C7}"/>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1067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D8C2-FF15-F738-F319-C1314A0710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882EE3-0CF7-D0F7-2266-700570128F11}"/>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4" name="Footer Placeholder 3">
            <a:extLst>
              <a:ext uri="{FF2B5EF4-FFF2-40B4-BE49-F238E27FC236}">
                <a16:creationId xmlns:a16="http://schemas.microsoft.com/office/drawing/2014/main" id="{3894840A-6E15-9468-C457-ED3D211BD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C0D2C3-ABF7-D483-DE32-55B4AE4D24B6}"/>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247096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C3355-75F3-EB2D-0BF0-21C5B644A9FE}"/>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3" name="Footer Placeholder 2">
            <a:extLst>
              <a:ext uri="{FF2B5EF4-FFF2-40B4-BE49-F238E27FC236}">
                <a16:creationId xmlns:a16="http://schemas.microsoft.com/office/drawing/2014/main" id="{817CB865-9618-8453-9B1A-D7FDA1FCAD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59326-4BD6-DE97-38D0-C7260713DBA7}"/>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182294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EFCA-D741-2005-71A7-BAE3AC613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2199D-A8AB-DB5B-6147-2EA755453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44492-3007-9F9D-426C-93467FE93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04EDE-CCFE-E7BE-FE07-5B1207085528}"/>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6" name="Footer Placeholder 5">
            <a:extLst>
              <a:ext uri="{FF2B5EF4-FFF2-40B4-BE49-F238E27FC236}">
                <a16:creationId xmlns:a16="http://schemas.microsoft.com/office/drawing/2014/main" id="{021609AA-77CF-595F-6CD5-B782269FE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AAAC4-FC2D-407D-BFA0-08A29B2E2B35}"/>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190182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A68B-6A2B-B00A-DB2D-F197B336B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0FCA6-4EF9-C76A-58C7-309AD38D5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156A0B-CC11-41D5-787E-20EA87299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2FDB8-4072-DB39-C74B-ADDD4AC65C11}"/>
              </a:ext>
            </a:extLst>
          </p:cNvPr>
          <p:cNvSpPr>
            <a:spLocks noGrp="1"/>
          </p:cNvSpPr>
          <p:nvPr>
            <p:ph type="dt" sz="half" idx="10"/>
          </p:nvPr>
        </p:nvSpPr>
        <p:spPr/>
        <p:txBody>
          <a:bodyPr/>
          <a:lstStyle/>
          <a:p>
            <a:fld id="{6BAA0886-E202-49D8-A9BB-5FD311042DE8}" type="datetimeFigureOut">
              <a:rPr lang="en-US" smtClean="0"/>
              <a:t>6/9/2025</a:t>
            </a:fld>
            <a:endParaRPr lang="en-US"/>
          </a:p>
        </p:txBody>
      </p:sp>
      <p:sp>
        <p:nvSpPr>
          <p:cNvPr id="6" name="Footer Placeholder 5">
            <a:extLst>
              <a:ext uri="{FF2B5EF4-FFF2-40B4-BE49-F238E27FC236}">
                <a16:creationId xmlns:a16="http://schemas.microsoft.com/office/drawing/2014/main" id="{7BCFEA71-52CE-A764-AF26-BD5928A8D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889C8-F7D3-C127-8A21-15EB9474BD69}"/>
              </a:ext>
            </a:extLst>
          </p:cNvPr>
          <p:cNvSpPr>
            <a:spLocks noGrp="1"/>
          </p:cNvSpPr>
          <p:nvPr>
            <p:ph type="sldNum" sz="quarter" idx="12"/>
          </p:nvPr>
        </p:nvSpPr>
        <p:spPr/>
        <p:txBody>
          <a:bodyPr/>
          <a:lstStyle/>
          <a:p>
            <a:fld id="{EDB781B8-27B5-4198-AFCC-FF82C150ABE8}" type="slidenum">
              <a:rPr lang="en-US" smtClean="0"/>
              <a:t>‹#›</a:t>
            </a:fld>
            <a:endParaRPr lang="en-US"/>
          </a:p>
        </p:txBody>
      </p:sp>
    </p:spTree>
    <p:extLst>
      <p:ext uri="{BB962C8B-B14F-4D97-AF65-F5344CB8AC3E}">
        <p14:creationId xmlns:p14="http://schemas.microsoft.com/office/powerpoint/2010/main" val="65232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85163-640E-1F83-7EA3-5AC5878D0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509A04-11CE-465A-9334-348D60955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2B6E6-3F96-5DEF-B465-0E5ADBCB6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A0886-E202-49D8-A9BB-5FD311042DE8}" type="datetimeFigureOut">
              <a:rPr lang="en-US" smtClean="0"/>
              <a:t>6/9/2025</a:t>
            </a:fld>
            <a:endParaRPr lang="en-US"/>
          </a:p>
        </p:txBody>
      </p:sp>
      <p:sp>
        <p:nvSpPr>
          <p:cNvPr id="5" name="Footer Placeholder 4">
            <a:extLst>
              <a:ext uri="{FF2B5EF4-FFF2-40B4-BE49-F238E27FC236}">
                <a16:creationId xmlns:a16="http://schemas.microsoft.com/office/drawing/2014/main" id="{2C6050DC-A5A0-2DAE-52F3-187DCBC44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FAD36C-B326-A5E4-61AD-0CABC3193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781B8-27B5-4198-AFCC-FF82C150ABE8}" type="slidenum">
              <a:rPr lang="en-US" smtClean="0"/>
              <a:t>‹#›</a:t>
            </a:fld>
            <a:endParaRPr lang="en-US"/>
          </a:p>
        </p:txBody>
      </p:sp>
    </p:spTree>
    <p:extLst>
      <p:ext uri="{BB962C8B-B14F-4D97-AF65-F5344CB8AC3E}">
        <p14:creationId xmlns:p14="http://schemas.microsoft.com/office/powerpoint/2010/main" val="60172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ydejules@yahoo.com" TargetMode="External"/><Relationship Id="rId2" Type="http://schemas.openxmlformats.org/officeDocument/2006/relationships/hyperlink" Target="https://www.azapse.org/"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mailto:slevy@hopegroupaz.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3DB8CB-32D0-8681-4AEB-7987C83A8CA5}"/>
              </a:ext>
            </a:extLst>
          </p:cNvPr>
          <p:cNvSpPr>
            <a:spLocks noGrp="1"/>
          </p:cNvSpPr>
          <p:nvPr>
            <p:ph type="ctrTitle"/>
          </p:nvPr>
        </p:nvSpPr>
        <p:spPr>
          <a:xfrm>
            <a:off x="1127208" y="857251"/>
            <a:ext cx="4747280" cy="3098061"/>
          </a:xfrm>
        </p:spPr>
        <p:txBody>
          <a:bodyPr anchor="b">
            <a:normAutofit/>
          </a:bodyPr>
          <a:lstStyle/>
          <a:p>
            <a:pPr algn="l"/>
            <a:r>
              <a:rPr lang="en-US" sz="4800" dirty="0">
                <a:solidFill>
                  <a:srgbClr val="FFFFFF"/>
                </a:solidFill>
              </a:rPr>
              <a:t>Ready, Set, work! </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1B16089-1337-6E47-F9BE-F194CA69F5C6}"/>
              </a:ext>
            </a:extLst>
          </p:cNvPr>
          <p:cNvSpPr>
            <a:spLocks noGrp="1"/>
          </p:cNvSpPr>
          <p:nvPr>
            <p:ph type="subTitle" idx="1"/>
          </p:nvPr>
        </p:nvSpPr>
        <p:spPr>
          <a:xfrm>
            <a:off x="1127208" y="4756265"/>
            <a:ext cx="4393278" cy="1244483"/>
          </a:xfrm>
        </p:spPr>
        <p:txBody>
          <a:bodyPr anchor="t">
            <a:normAutofit/>
          </a:bodyPr>
          <a:lstStyle/>
          <a:p>
            <a:pPr algn="l"/>
            <a:r>
              <a:rPr lang="en-US" dirty="0">
                <a:solidFill>
                  <a:srgbClr val="FFFFFF"/>
                </a:solidFill>
              </a:rPr>
              <a:t>The winning formula for Competitive Integrated Employment! </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izona Employment First Employment for All (APSE) logo">
            <a:extLst>
              <a:ext uri="{FF2B5EF4-FFF2-40B4-BE49-F238E27FC236}">
                <a16:creationId xmlns:a16="http://schemas.microsoft.com/office/drawing/2014/main" id="{FE3345E5-910F-392E-CFA7-7F760949A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30" y="2108877"/>
            <a:ext cx="3557621" cy="2654533"/>
          </a:xfrm>
          <a:prstGeom prst="rect">
            <a:avLst/>
          </a:prstGeom>
        </p:spPr>
      </p:pic>
    </p:spTree>
    <p:extLst>
      <p:ext uri="{BB962C8B-B14F-4D97-AF65-F5344CB8AC3E}">
        <p14:creationId xmlns:p14="http://schemas.microsoft.com/office/powerpoint/2010/main" val="3012877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D5A-1CD8-D7FD-8BE5-EBEFE57DE17F}"/>
              </a:ext>
            </a:extLst>
          </p:cNvPr>
          <p:cNvSpPr>
            <a:spLocks noGrp="1"/>
          </p:cNvSpPr>
          <p:nvPr>
            <p:ph type="title"/>
          </p:nvPr>
        </p:nvSpPr>
        <p:spPr>
          <a:xfrm>
            <a:off x="6823878" y="741391"/>
            <a:ext cx="4491821" cy="1616203"/>
          </a:xfrm>
        </p:spPr>
        <p:txBody>
          <a:bodyPr anchor="b">
            <a:normAutofit/>
          </a:bodyPr>
          <a:lstStyle/>
          <a:p>
            <a:r>
              <a:rPr lang="en-US" sz="3200"/>
              <a:t>Ongoing Action</a:t>
            </a:r>
          </a:p>
        </p:txBody>
      </p:sp>
      <p:pic>
        <p:nvPicPr>
          <p:cNvPr id="5" name="Picture 4" descr="Person holding a puzzle piece">
            <a:extLst>
              <a:ext uri="{FF2B5EF4-FFF2-40B4-BE49-F238E27FC236}">
                <a16:creationId xmlns:a16="http://schemas.microsoft.com/office/drawing/2014/main" id="{55C49BFB-101B-3D98-949C-9388D0BF7701}"/>
              </a:ext>
            </a:extLst>
          </p:cNvPr>
          <p:cNvPicPr>
            <a:picLocks noChangeAspect="1"/>
          </p:cNvPicPr>
          <p:nvPr/>
        </p:nvPicPr>
        <p:blipFill>
          <a:blip r:embed="rId3"/>
          <a:srcRect l="20051" r="19726" b="-1"/>
          <a:stretch>
            <a:fillRect/>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1CDA6CB-24C2-C8CD-300C-A3435F25A662}"/>
              </a:ext>
            </a:extLst>
          </p:cNvPr>
          <p:cNvSpPr>
            <a:spLocks noGrp="1"/>
          </p:cNvSpPr>
          <p:nvPr>
            <p:ph idx="1"/>
          </p:nvPr>
        </p:nvSpPr>
        <p:spPr>
          <a:xfrm>
            <a:off x="6823878" y="2533476"/>
            <a:ext cx="4491820" cy="3447832"/>
          </a:xfrm>
        </p:spPr>
        <p:txBody>
          <a:bodyPr anchor="t">
            <a:normAutofit/>
          </a:bodyPr>
          <a:lstStyle/>
          <a:p>
            <a:r>
              <a:rPr lang="en-US" sz="2000"/>
              <a:t>Advocate for DEI</a:t>
            </a:r>
          </a:p>
          <a:p>
            <a:r>
              <a:rPr lang="en-US" sz="2000"/>
              <a:t>Connection and engagement</a:t>
            </a:r>
          </a:p>
          <a:p>
            <a:r>
              <a:rPr lang="en-US" sz="2000"/>
              <a:t>Connection to resources to promote Employment First on a wide scale and ensure access to competitive and integrated roles</a:t>
            </a:r>
          </a:p>
          <a:p>
            <a:r>
              <a:rPr lang="en-US" sz="2000"/>
              <a:t>Promote success stories and uplift others</a:t>
            </a:r>
          </a:p>
          <a:p>
            <a:endParaRPr lang="en-US" sz="2000"/>
          </a:p>
        </p:txBody>
      </p:sp>
    </p:spTree>
    <p:extLst>
      <p:ext uri="{BB962C8B-B14F-4D97-AF65-F5344CB8AC3E}">
        <p14:creationId xmlns:p14="http://schemas.microsoft.com/office/powerpoint/2010/main" val="37588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19AC7-373C-682F-CFAA-88C73F0B93C4}"/>
              </a:ext>
            </a:extLst>
          </p:cNvPr>
          <p:cNvSpPr>
            <a:spLocks noGrp="1"/>
          </p:cNvSpPr>
          <p:nvPr>
            <p:ph type="title"/>
          </p:nvPr>
        </p:nvSpPr>
        <p:spPr>
          <a:xfrm>
            <a:off x="838200" y="1195697"/>
            <a:ext cx="3200400" cy="4238118"/>
          </a:xfrm>
        </p:spPr>
        <p:txBody>
          <a:bodyPr>
            <a:normAutofit/>
          </a:bodyPr>
          <a:lstStyle/>
          <a:p>
            <a:r>
              <a:rPr lang="en-US" dirty="0">
                <a:solidFill>
                  <a:schemeClr val="bg1"/>
                </a:solidFill>
              </a:rPr>
              <a:t>What has AZ APSE done this year?	</a:t>
            </a:r>
          </a:p>
        </p:txBody>
      </p:sp>
      <p:grpSp>
        <p:nvGrpSpPr>
          <p:cNvPr id="14"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5" name="Freeform: Shape 14">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3" name="Freeform: Shape 2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descr="-In person event &#10;-Supported DESP Survey&#10;-City of Tempe Subcomittee Presentation">
            <a:extLst>
              <a:ext uri="{FF2B5EF4-FFF2-40B4-BE49-F238E27FC236}">
                <a16:creationId xmlns:a16="http://schemas.microsoft.com/office/drawing/2014/main" id="{868C6CE5-9BF6-DA24-8DAF-991113867DD7}"/>
              </a:ext>
            </a:extLst>
          </p:cNvPr>
          <p:cNvGraphicFramePr>
            <a:graphicFrameLocks noGrp="1"/>
          </p:cNvGraphicFramePr>
          <p:nvPr>
            <p:ph idx="1"/>
            <p:extLst>
              <p:ext uri="{D42A27DB-BD31-4B8C-83A1-F6EECF244321}">
                <p14:modId xmlns:p14="http://schemas.microsoft.com/office/powerpoint/2010/main" val="3766133354"/>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913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B1843B2-D669-5A90-4CD9-3918315447F7}"/>
              </a:ext>
            </a:extLst>
          </p:cNvPr>
          <p:cNvSpPr>
            <a:spLocks noGrp="1"/>
          </p:cNvSpPr>
          <p:nvPr>
            <p:ph type="title"/>
          </p:nvPr>
        </p:nvSpPr>
        <p:spPr>
          <a:xfrm>
            <a:off x="838200" y="-1393021"/>
            <a:ext cx="10515600" cy="1325563"/>
          </a:xfrm>
        </p:spPr>
        <p:txBody>
          <a:bodyPr/>
          <a:lstStyle/>
          <a:p>
            <a:r>
              <a:rPr lang="en-US" dirty="0"/>
              <a:t>Take the</a:t>
            </a:r>
            <a:r>
              <a:rPr lang="en-US" baseline="0" dirty="0"/>
              <a:t> Employment First Pledge</a:t>
            </a:r>
            <a:endParaRPr lang="en-US" dirty="0"/>
          </a:p>
        </p:txBody>
      </p:sp>
      <p:pic>
        <p:nvPicPr>
          <p:cNvPr id="5" name="Content Placeholder 4" descr="A flyer of Employment First Pledge, with 4 check boxes, 1. Expect &amp; Promote, 2. Advocate, 3. Be a Voice, 4. Hire">
            <a:extLst>
              <a:ext uri="{FF2B5EF4-FFF2-40B4-BE49-F238E27FC236}">
                <a16:creationId xmlns:a16="http://schemas.microsoft.com/office/drawing/2014/main" id="{7C05D48E-CD32-E837-699C-C1DAC957601B}"/>
              </a:ext>
            </a:extLst>
          </p:cNvPr>
          <p:cNvPicPr>
            <a:picLocks noChangeAspect="1"/>
          </p:cNvPicPr>
          <p:nvPr/>
        </p:nvPicPr>
        <p:blipFill>
          <a:blip r:embed="rId2">
            <a:extLst>
              <a:ext uri="{28A0092B-C50C-407E-A947-70E740481C1C}">
                <a14:useLocalDpi xmlns:a14="http://schemas.microsoft.com/office/drawing/2010/main" val="0"/>
              </a:ext>
            </a:extLst>
          </a:blip>
          <a:srcRect t="1421" r="-10" b="7188"/>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8392EF67-657E-C13A-B1A1-DDE209B635CC}"/>
              </a:ext>
            </a:extLst>
          </p:cNvPr>
          <p:cNvSpPr>
            <a:spLocks noGrp="1"/>
          </p:cNvSpPr>
          <p:nvPr>
            <p:ph idx="1"/>
          </p:nvPr>
        </p:nvSpPr>
        <p:spPr>
          <a:xfrm>
            <a:off x="5827048" y="1868487"/>
            <a:ext cx="5721484" cy="4351338"/>
          </a:xfrm>
        </p:spPr>
        <p:txBody>
          <a:bodyPr>
            <a:normAutofit/>
          </a:bodyPr>
          <a:lstStyle/>
          <a:p>
            <a:r>
              <a:rPr lang="en-US" dirty="0"/>
              <a:t>Take the Employment First Pledge to recommit to prioritizing preferred outcomes for job seekers</a:t>
            </a:r>
          </a:p>
        </p:txBody>
      </p:sp>
    </p:spTree>
    <p:extLst>
      <p:ext uri="{BB962C8B-B14F-4D97-AF65-F5344CB8AC3E}">
        <p14:creationId xmlns:p14="http://schemas.microsoft.com/office/powerpoint/2010/main" val="262521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F6C0-A3F9-3702-BAA6-53C425E47ED1}"/>
              </a:ext>
            </a:extLst>
          </p:cNvPr>
          <p:cNvSpPr>
            <a:spLocks noGrp="1"/>
          </p:cNvSpPr>
          <p:nvPr>
            <p:ph type="title"/>
          </p:nvPr>
        </p:nvSpPr>
        <p:spPr>
          <a:xfrm>
            <a:off x="888813" y="1064613"/>
            <a:ext cx="4171519" cy="5434149"/>
          </a:xfrm>
        </p:spPr>
        <p:txBody>
          <a:bodyPr vert="horz" lIns="91440" tIns="45720" rIns="91440" bIns="45720" rtlCol="0" anchor="b">
            <a:normAutofit fontScale="90000"/>
          </a:bodyPr>
          <a:lstStyle/>
          <a:p>
            <a:r>
              <a:rPr lang="en-US" dirty="0"/>
              <a:t>Please visit our website for more information</a:t>
            </a:r>
            <a:br>
              <a:rPr lang="en-US" dirty="0"/>
            </a:br>
            <a:br>
              <a:rPr lang="en-US" dirty="0"/>
            </a:br>
            <a:r>
              <a:rPr lang="en-US" dirty="0">
                <a:hlinkClick r:id="rId2"/>
              </a:rPr>
              <a:t>azapse.org</a:t>
            </a:r>
            <a:br>
              <a:rPr lang="en-US" sz="2200" dirty="0"/>
            </a:br>
            <a:br>
              <a:rPr lang="en-US" sz="2200" dirty="0"/>
            </a:br>
            <a:r>
              <a:rPr lang="en-US" sz="3200" dirty="0"/>
              <a:t>Jules Hyde – </a:t>
            </a:r>
            <a:r>
              <a:rPr lang="en-US" sz="3200" dirty="0">
                <a:hlinkClick r:id="rId3"/>
              </a:rPr>
              <a:t>hydejules@yahoo.com</a:t>
            </a:r>
            <a:br>
              <a:rPr lang="en-US" sz="3200" dirty="0"/>
            </a:br>
            <a:r>
              <a:rPr lang="en-US" sz="3200" dirty="0"/>
              <a:t>Sedona Levy – </a:t>
            </a:r>
            <a:r>
              <a:rPr lang="en-US" sz="3200" dirty="0">
                <a:hlinkClick r:id="rId4"/>
              </a:rPr>
              <a:t>slevy@hopegroupaz.com</a:t>
            </a:r>
            <a:br>
              <a:rPr lang="en-US" sz="2200" dirty="0"/>
            </a:br>
            <a:endParaRPr lang="en-US" sz="2200" dirty="0"/>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CB9BF506-231C-B08C-2FD6-820AB351E570}"/>
              </a:ext>
            </a:extLst>
          </p:cNvPr>
          <p:cNvPicPr>
            <a:picLocks noChangeAspect="1"/>
          </p:cNvPicPr>
          <p:nvPr/>
        </p:nvPicPr>
        <p:blipFill>
          <a:blip r:embed="rId5"/>
          <a:srcRect l="2409" r="3063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1057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7" name="Rectangle 2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A979A10-B3CE-46B1-8F28-500C8012FF28}"/>
              </a:ext>
            </a:extLst>
          </p:cNvPr>
          <p:cNvSpPr>
            <a:spLocks noGrp="1"/>
          </p:cNvSpPr>
          <p:nvPr>
            <p:ph type="title"/>
          </p:nvPr>
        </p:nvSpPr>
        <p:spPr>
          <a:xfrm>
            <a:off x="6597016" y="905011"/>
            <a:ext cx="4589328" cy="1889135"/>
          </a:xfrm>
        </p:spPr>
        <p:txBody>
          <a:bodyPr anchor="b">
            <a:normAutofit/>
          </a:bodyPr>
          <a:lstStyle/>
          <a:p>
            <a:r>
              <a:rPr lang="en-US" sz="4800"/>
              <a:t>Consider Joining AZAPSE </a:t>
            </a:r>
          </a:p>
        </p:txBody>
      </p:sp>
      <p:pic>
        <p:nvPicPr>
          <p:cNvPr id="5" name="Content Placeholder 4" descr="Arizona Employment First Employment for All (APSE) logo">
            <a:extLst>
              <a:ext uri="{FF2B5EF4-FFF2-40B4-BE49-F238E27FC236}">
                <a16:creationId xmlns:a16="http://schemas.microsoft.com/office/drawing/2014/main" id="{DD8AC10A-1152-8BE6-3722-421AB4371B63}"/>
              </a:ext>
            </a:extLst>
          </p:cNvPr>
          <p:cNvPicPr>
            <a:picLocks noChangeAspect="1"/>
          </p:cNvPicPr>
          <p:nvPr/>
        </p:nvPicPr>
        <p:blipFill rotWithShape="1">
          <a:blip r:embed="rId4">
            <a:extLst>
              <a:ext uri="{28A0092B-C50C-407E-A947-70E740481C1C}">
                <a14:useLocalDpi xmlns:a14="http://schemas.microsoft.com/office/drawing/2010/main" val="0"/>
              </a:ext>
            </a:extLst>
          </a:blip>
          <a:srcRect l="8636" r="7428"/>
          <a:stretch/>
        </p:blipFill>
        <p:spPr>
          <a:xfrm>
            <a:off x="720807" y="994061"/>
            <a:ext cx="5468347" cy="4861118"/>
          </a:xfrm>
          <a:prstGeom prst="rect">
            <a:avLst/>
          </a:prstGeom>
        </p:spPr>
      </p:pic>
      <p:sp>
        <p:nvSpPr>
          <p:cNvPr id="9" name="Content Placeholder 8">
            <a:extLst>
              <a:ext uri="{FF2B5EF4-FFF2-40B4-BE49-F238E27FC236}">
                <a16:creationId xmlns:a16="http://schemas.microsoft.com/office/drawing/2014/main" id="{B982BE47-F5DC-896E-1020-122E60688A75}"/>
              </a:ext>
            </a:extLst>
          </p:cNvPr>
          <p:cNvSpPr>
            <a:spLocks noGrp="1"/>
          </p:cNvSpPr>
          <p:nvPr>
            <p:ph idx="1"/>
          </p:nvPr>
        </p:nvSpPr>
        <p:spPr>
          <a:xfrm>
            <a:off x="6597016" y="2965592"/>
            <a:ext cx="4589328" cy="2987397"/>
          </a:xfrm>
        </p:spPr>
        <p:txBody>
          <a:bodyPr>
            <a:normAutofit/>
          </a:bodyPr>
          <a:lstStyle/>
          <a:p>
            <a:r>
              <a:rPr lang="en-US" sz="1800" dirty="0"/>
              <a:t>Connect and network with peers </a:t>
            </a:r>
          </a:p>
          <a:p>
            <a:r>
              <a:rPr lang="en-US" sz="1800" dirty="0"/>
              <a:t>utilize recourses</a:t>
            </a:r>
          </a:p>
          <a:p>
            <a:r>
              <a:rPr lang="en-US" sz="1800" dirty="0"/>
              <a:t>Take action </a:t>
            </a:r>
          </a:p>
          <a:p>
            <a:r>
              <a:rPr lang="en-US" sz="1800" dirty="0"/>
              <a:t>Move the needle </a:t>
            </a:r>
          </a:p>
        </p:txBody>
      </p:sp>
    </p:spTree>
    <p:extLst>
      <p:ext uri="{BB962C8B-B14F-4D97-AF65-F5344CB8AC3E}">
        <p14:creationId xmlns:p14="http://schemas.microsoft.com/office/powerpoint/2010/main" val="1622293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9DAE-6D01-0674-C16A-112A5CE86E59}"/>
              </a:ext>
            </a:extLst>
          </p:cNvPr>
          <p:cNvSpPr>
            <a:spLocks noGrp="1"/>
          </p:cNvSpPr>
          <p:nvPr>
            <p:ph type="ctrTitle"/>
          </p:nvPr>
        </p:nvSpPr>
        <p:spPr>
          <a:xfrm>
            <a:off x="2809809" y="353681"/>
            <a:ext cx="6572382" cy="974310"/>
          </a:xfrm>
        </p:spPr>
        <p:txBody>
          <a:bodyPr>
            <a:normAutofit/>
          </a:bodyPr>
          <a:lstStyle/>
          <a:p>
            <a:r>
              <a:rPr lang="en-US" sz="3100"/>
              <a:t>Arizona APSE – Advancing Employment First</a:t>
            </a:r>
          </a:p>
        </p:txBody>
      </p:sp>
      <p:sp>
        <p:nvSpPr>
          <p:cNvPr id="3" name="Subtitle 2">
            <a:extLst>
              <a:ext uri="{FF2B5EF4-FFF2-40B4-BE49-F238E27FC236}">
                <a16:creationId xmlns:a16="http://schemas.microsoft.com/office/drawing/2014/main" id="{1C691A8A-F856-40D9-1F59-30A8D6746272}"/>
              </a:ext>
            </a:extLst>
          </p:cNvPr>
          <p:cNvSpPr>
            <a:spLocks noGrp="1"/>
          </p:cNvSpPr>
          <p:nvPr>
            <p:ph type="subTitle" idx="1"/>
          </p:nvPr>
        </p:nvSpPr>
        <p:spPr>
          <a:xfrm>
            <a:off x="2809809" y="5853241"/>
            <a:ext cx="6572382" cy="558089"/>
          </a:xfrm>
        </p:spPr>
        <p:txBody>
          <a:bodyPr anchor="t">
            <a:normAutofit/>
          </a:bodyPr>
          <a:lstStyle/>
          <a:p>
            <a:r>
              <a:rPr lang="en-US" sz="2000"/>
              <a:t>Empowering Inclusive Employment Opportunities</a:t>
            </a:r>
          </a:p>
        </p:txBody>
      </p:sp>
      <p:pic>
        <p:nvPicPr>
          <p:cNvPr id="5" name="Picture 4" descr="Arizona Employment First Employment for All (APSE) logo">
            <a:extLst>
              <a:ext uri="{FF2B5EF4-FFF2-40B4-BE49-F238E27FC236}">
                <a16:creationId xmlns:a16="http://schemas.microsoft.com/office/drawing/2014/main" id="{25D09F3A-2632-9956-C7AE-8FECC24C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145" y="1429352"/>
            <a:ext cx="5803710" cy="4330461"/>
          </a:xfrm>
          <a:prstGeom prst="rect">
            <a:avLst/>
          </a:prstGeom>
        </p:spPr>
      </p:pic>
    </p:spTree>
    <p:extLst>
      <p:ext uri="{BB962C8B-B14F-4D97-AF65-F5344CB8AC3E}">
        <p14:creationId xmlns:p14="http://schemas.microsoft.com/office/powerpoint/2010/main" val="3037008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735BE9-CAF9-7728-3FD2-A20502B53FD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AZ APSE, who we are:</a:t>
            </a:r>
          </a:p>
        </p:txBody>
      </p:sp>
      <p:graphicFrame>
        <p:nvGraphicFramePr>
          <p:cNvPr id="5" name="Content Placeholder 2" descr="We are a board of volunteers, each from a different background, all a key part to the employment team.&#10;We are self advocates, providers, family members, representatives of state agencies&#10;">
            <a:extLst>
              <a:ext uri="{FF2B5EF4-FFF2-40B4-BE49-F238E27FC236}">
                <a16:creationId xmlns:a16="http://schemas.microsoft.com/office/drawing/2014/main" id="{5488C042-C804-5186-DD14-AFC83C91E7E7}"/>
              </a:ext>
            </a:extLst>
          </p:cNvPr>
          <p:cNvGraphicFramePr>
            <a:graphicFrameLocks noGrp="1"/>
          </p:cNvGraphicFramePr>
          <p:nvPr>
            <p:ph idx="1"/>
            <p:extLst>
              <p:ext uri="{D42A27DB-BD31-4B8C-83A1-F6EECF244321}">
                <p14:modId xmlns:p14="http://schemas.microsoft.com/office/powerpoint/2010/main" val="116839320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867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AF0C69-09DB-4027-81E6-6CC471A33586}"/>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APSE’s Mission and Impact</a:t>
            </a:r>
          </a:p>
        </p:txBody>
      </p:sp>
      <p:graphicFrame>
        <p:nvGraphicFramePr>
          <p:cNvPr id="7" name="TextBox 4" descr="To expand inclusive employment opportunities for all people with disabilities through education, advocacy, &amp; legislative action.&#10;Employment in the general workforce is the preferred outcome.">
            <a:extLst>
              <a:ext uri="{FF2B5EF4-FFF2-40B4-BE49-F238E27FC236}">
                <a16:creationId xmlns:a16="http://schemas.microsoft.com/office/drawing/2014/main" id="{94F4E2A4-1AEA-7C7A-187C-EDD50865F0CF}"/>
              </a:ext>
            </a:extLst>
          </p:cNvPr>
          <p:cNvGraphicFramePr/>
          <p:nvPr>
            <p:extLst>
              <p:ext uri="{D42A27DB-BD31-4B8C-83A1-F6EECF244321}">
                <p14:modId xmlns:p14="http://schemas.microsoft.com/office/powerpoint/2010/main" val="22112510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CF8C0-9E08-6552-B778-228D051F7E7E}"/>
              </a:ext>
            </a:extLst>
          </p:cNvPr>
          <p:cNvSpPr>
            <a:spLocks noGrp="1"/>
          </p:cNvSpPr>
          <p:nvPr>
            <p:ph type="title"/>
          </p:nvPr>
        </p:nvSpPr>
        <p:spPr>
          <a:xfrm>
            <a:off x="1136397" y="502020"/>
            <a:ext cx="5323715" cy="1642970"/>
          </a:xfrm>
        </p:spPr>
        <p:txBody>
          <a:bodyPr anchor="b">
            <a:normAutofit/>
          </a:bodyPr>
          <a:lstStyle/>
          <a:p>
            <a:r>
              <a:rPr lang="en-US" sz="4000" dirty="0"/>
              <a:t>Employment First </a:t>
            </a:r>
            <a:br>
              <a:rPr lang="en-US" sz="4000" dirty="0"/>
            </a:br>
            <a:endParaRPr lang="en-US" sz="4000" dirty="0"/>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descr="Everyone can work with the right supports &#10;Everyone wants to work&#10;Everyone has a talent or can contribute in a productive way">
            <a:extLst>
              <a:ext uri="{FF2B5EF4-FFF2-40B4-BE49-F238E27FC236}">
                <a16:creationId xmlns:a16="http://schemas.microsoft.com/office/drawing/2014/main" id="{126123D2-52E5-5435-7DE8-7F654E5BFF7E}"/>
              </a:ext>
            </a:extLst>
          </p:cNvPr>
          <p:cNvGraphicFramePr>
            <a:graphicFrameLocks noGrp="1"/>
          </p:cNvGraphicFramePr>
          <p:nvPr>
            <p:ph idx="1"/>
            <p:extLst>
              <p:ext uri="{D42A27DB-BD31-4B8C-83A1-F6EECF244321}">
                <p14:modId xmlns:p14="http://schemas.microsoft.com/office/powerpoint/2010/main" val="1173358512"/>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354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791F28-1FB3-B70D-9E6E-0C5C653C91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9D5C5-9BCC-3F4D-D76B-1D63EE711877}"/>
              </a:ext>
            </a:extLst>
          </p:cNvPr>
          <p:cNvSpPr>
            <a:spLocks noGrp="1"/>
          </p:cNvSpPr>
          <p:nvPr>
            <p:ph type="title"/>
          </p:nvPr>
        </p:nvSpPr>
        <p:spPr>
          <a:xfrm>
            <a:off x="649719" y="-1491083"/>
            <a:ext cx="3493008" cy="1414156"/>
          </a:xfrm>
        </p:spPr>
        <p:txBody>
          <a:bodyPr anchor="ctr">
            <a:normAutofit fontScale="90000"/>
          </a:bodyPr>
          <a:lstStyle/>
          <a:p>
            <a:r>
              <a:rPr lang="en-US" sz="4000" dirty="0"/>
              <a:t>Employment First 1</a:t>
            </a:r>
            <a:br>
              <a:rPr lang="en-US" sz="4000" dirty="0"/>
            </a:br>
            <a:endParaRPr lang="en-US" sz="4000" dirty="0"/>
          </a:p>
        </p:txBody>
      </p:sp>
      <p:graphicFrame>
        <p:nvGraphicFramePr>
          <p:cNvPr id="5" name="Content Placeholder 2" descr="Person centered approach&#10;Community integration and engagement&#10;Self determination">
            <a:extLst>
              <a:ext uri="{FF2B5EF4-FFF2-40B4-BE49-F238E27FC236}">
                <a16:creationId xmlns:a16="http://schemas.microsoft.com/office/drawing/2014/main" id="{CE0DF95E-AF63-8535-EFB9-0EA830DF850C}"/>
              </a:ext>
            </a:extLst>
          </p:cNvPr>
          <p:cNvGraphicFramePr>
            <a:graphicFrameLocks noGrp="1"/>
          </p:cNvGraphicFramePr>
          <p:nvPr>
            <p:ph idx="1"/>
            <p:extLst>
              <p:ext uri="{D42A27DB-BD31-4B8C-83A1-F6EECF244321}">
                <p14:modId xmlns:p14="http://schemas.microsoft.com/office/powerpoint/2010/main" val="302061287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D27D440-9D01-5FEF-3B2B-5CB793CA7D8B}"/>
              </a:ext>
            </a:extLst>
          </p:cNvPr>
          <p:cNvSpPr txBox="1">
            <a:spLocks/>
          </p:cNvSpPr>
          <p:nvPr/>
        </p:nvSpPr>
        <p:spPr>
          <a:xfrm>
            <a:off x="481690" y="548640"/>
            <a:ext cx="3493008" cy="56173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Employment First </a:t>
            </a:r>
            <a:br>
              <a:rPr lang="en-US" sz="4000" dirty="0"/>
            </a:br>
            <a:endParaRPr lang="en-US" sz="4000" dirty="0"/>
          </a:p>
        </p:txBody>
      </p:sp>
    </p:spTree>
    <p:extLst>
      <p:ext uri="{BB962C8B-B14F-4D97-AF65-F5344CB8AC3E}">
        <p14:creationId xmlns:p14="http://schemas.microsoft.com/office/powerpoint/2010/main" val="66571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6" name="Freeform: Shape 25">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52B2250-CF6E-5C0A-344A-860028E1C524}"/>
              </a:ext>
            </a:extLst>
          </p:cNvPr>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dirty="0">
                <a:solidFill>
                  <a:schemeClr val="tx2"/>
                </a:solidFill>
                <a:latin typeface="+mj-lt"/>
                <a:ea typeface="+mj-ea"/>
                <a:cs typeface="+mj-cs"/>
              </a:rPr>
              <a:t>CIE		</a:t>
            </a:r>
          </a:p>
        </p:txBody>
      </p:sp>
      <p:pic>
        <p:nvPicPr>
          <p:cNvPr id="8" name="Content Placeholder 7" descr="Graphic of Percentage of Individuals Served in Integrated Employment ">
            <a:extLst>
              <a:ext uri="{FF2B5EF4-FFF2-40B4-BE49-F238E27FC236}">
                <a16:creationId xmlns:a16="http://schemas.microsoft.com/office/drawing/2014/main" id="{5233BD55-A070-33EA-11B6-99038AB8D8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9341" y="910518"/>
            <a:ext cx="5029200" cy="5029200"/>
          </a:xfrm>
          <a:prstGeom prst="rect">
            <a:avLst/>
          </a:prstGeom>
          <a:ln w="9525">
            <a:noFill/>
          </a:ln>
        </p:spPr>
      </p:pic>
    </p:spTree>
    <p:extLst>
      <p:ext uri="{BB962C8B-B14F-4D97-AF65-F5344CB8AC3E}">
        <p14:creationId xmlns:p14="http://schemas.microsoft.com/office/powerpoint/2010/main" val="117078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Competitive Integrated Employment&#10;Supported Employment&#10;Customized Employment">
            <a:extLst>
              <a:ext uri="{FF2B5EF4-FFF2-40B4-BE49-F238E27FC236}">
                <a16:creationId xmlns:a16="http://schemas.microsoft.com/office/drawing/2014/main" id="{534B1370-F8F2-8FDC-F537-2847668F8623}"/>
              </a:ext>
            </a:extLst>
          </p:cNvPr>
          <p:cNvGraphicFramePr>
            <a:graphicFrameLocks noGrp="1"/>
          </p:cNvGraphicFramePr>
          <p:nvPr>
            <p:ph idx="1"/>
            <p:extLst>
              <p:ext uri="{D42A27DB-BD31-4B8C-83A1-F6EECF244321}">
                <p14:modId xmlns:p14="http://schemas.microsoft.com/office/powerpoint/2010/main" val="2030441003"/>
              </p:ext>
            </p:extLst>
          </p:nvPr>
        </p:nvGraphicFramePr>
        <p:xfrm>
          <a:off x="365760" y="525780"/>
          <a:ext cx="10988040" cy="5651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4BC731A-ED1A-7342-9362-EC8863300B1E}"/>
              </a:ext>
            </a:extLst>
          </p:cNvPr>
          <p:cNvSpPr>
            <a:spLocks noGrp="1"/>
          </p:cNvSpPr>
          <p:nvPr>
            <p:ph type="title"/>
          </p:nvPr>
        </p:nvSpPr>
        <p:spPr>
          <a:xfrm>
            <a:off x="601980" y="-1469550"/>
            <a:ext cx="10515600" cy="1325563"/>
          </a:xfrm>
        </p:spPr>
        <p:txBody>
          <a:bodyPr/>
          <a:lstStyle/>
          <a:p>
            <a:r>
              <a:rPr lang="en-US" dirty="0"/>
              <a:t>CIE Graph</a:t>
            </a:r>
          </a:p>
        </p:txBody>
      </p:sp>
    </p:spTree>
    <p:extLst>
      <p:ext uri="{BB962C8B-B14F-4D97-AF65-F5344CB8AC3E}">
        <p14:creationId xmlns:p14="http://schemas.microsoft.com/office/powerpoint/2010/main" val="292577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1F3D2-0ACA-B3B7-3250-95E435FE0FE2}"/>
              </a:ext>
            </a:extLst>
          </p:cNvPr>
          <p:cNvSpPr>
            <a:spLocks noGrp="1"/>
          </p:cNvSpPr>
          <p:nvPr>
            <p:ph type="title"/>
          </p:nvPr>
        </p:nvSpPr>
        <p:spPr>
          <a:xfrm>
            <a:off x="838200" y="1195697"/>
            <a:ext cx="3200400" cy="4238118"/>
          </a:xfrm>
        </p:spPr>
        <p:txBody>
          <a:bodyPr>
            <a:normAutofit/>
          </a:bodyPr>
          <a:lstStyle/>
          <a:p>
            <a:r>
              <a:rPr lang="en-US">
                <a:solidFill>
                  <a:schemeClr val="bg1"/>
                </a:solidFill>
              </a:rPr>
              <a:t>Identifying Barriers and Ongoing Action</a:t>
            </a:r>
          </a:p>
        </p:txBody>
      </p:sp>
      <p:grpSp>
        <p:nvGrpSpPr>
          <p:cNvPr id="21"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2" name="Freeform: Shape 21">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5" name="Oval 24">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30" name="Freeform: Shape 29">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2" name="Content Placeholder 2" descr="Promoting CIE over CBE&#10;Identify common barriers and address at a systemic level&#10;Train providers with Employment First leading">
            <a:extLst>
              <a:ext uri="{FF2B5EF4-FFF2-40B4-BE49-F238E27FC236}">
                <a16:creationId xmlns:a16="http://schemas.microsoft.com/office/drawing/2014/main" id="{A700B28E-C020-0FDD-1CBA-B017C0E28281}"/>
              </a:ext>
            </a:extLst>
          </p:cNvPr>
          <p:cNvGraphicFramePr>
            <a:graphicFrameLocks noGrp="1"/>
          </p:cNvGraphicFramePr>
          <p:nvPr>
            <p:ph idx="1"/>
            <p:extLst>
              <p:ext uri="{D42A27DB-BD31-4B8C-83A1-F6EECF244321}">
                <p14:modId xmlns:p14="http://schemas.microsoft.com/office/powerpoint/2010/main" val="47824149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882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9624</TotalTime>
  <Words>1694</Words>
  <Application>Microsoft Office PowerPoint</Application>
  <PresentationFormat>Widescreen</PresentationFormat>
  <Paragraphs>118</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Google Sans</vt:lpstr>
      <vt:lpstr>Source Sans Pro Web</vt:lpstr>
      <vt:lpstr>Office Theme</vt:lpstr>
      <vt:lpstr>Ready, Set, work! </vt:lpstr>
      <vt:lpstr>Arizona APSE – Advancing Employment First</vt:lpstr>
      <vt:lpstr>AZ APSE, who we are:</vt:lpstr>
      <vt:lpstr>APSE’s Mission and Impact</vt:lpstr>
      <vt:lpstr>Employment First  </vt:lpstr>
      <vt:lpstr>Employment First 1 </vt:lpstr>
      <vt:lpstr>CIE  </vt:lpstr>
      <vt:lpstr>CIE Graph</vt:lpstr>
      <vt:lpstr>Identifying Barriers and Ongoing Action</vt:lpstr>
      <vt:lpstr>Ongoing Action</vt:lpstr>
      <vt:lpstr>What has AZ APSE done this year? </vt:lpstr>
      <vt:lpstr>Take the Employment First Pledge</vt:lpstr>
      <vt:lpstr>Please visit our website for more information  azapse.org  Jules Hyde – hydejules@yahoo.com Sedona Levy – slevy@hopegroupaz.com </vt:lpstr>
      <vt:lpstr>Consider Joining AZAPSE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 presentation</dc:title>
  <dc:creator>Jules Hyde</dc:creator>
  <cp:lastModifiedBy>Gutierrez, Ava - (dalila99)</cp:lastModifiedBy>
  <cp:revision>15</cp:revision>
  <dcterms:created xsi:type="dcterms:W3CDTF">2023-05-29T22:49:33Z</dcterms:created>
  <dcterms:modified xsi:type="dcterms:W3CDTF">2025-06-09T22:06:48Z</dcterms:modified>
</cp:coreProperties>
</file>