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26"/>
  </p:notesMasterIdLst>
  <p:handoutMasterIdLst>
    <p:handoutMasterId r:id="rId27"/>
  </p:handoutMasterIdLst>
  <p:sldIdLst>
    <p:sldId id="271" r:id="rId2"/>
    <p:sldId id="1067" r:id="rId3"/>
    <p:sldId id="1087" r:id="rId4"/>
    <p:sldId id="1066" r:id="rId5"/>
    <p:sldId id="1069" r:id="rId6"/>
    <p:sldId id="1070" r:id="rId7"/>
    <p:sldId id="1071" r:id="rId8"/>
    <p:sldId id="1072" r:id="rId9"/>
    <p:sldId id="1073" r:id="rId10"/>
    <p:sldId id="1074" r:id="rId11"/>
    <p:sldId id="1075" r:id="rId12"/>
    <p:sldId id="1076" r:id="rId13"/>
    <p:sldId id="1077" r:id="rId14"/>
    <p:sldId id="1078" r:id="rId15"/>
    <p:sldId id="1086" r:id="rId16"/>
    <p:sldId id="1085" r:id="rId17"/>
    <p:sldId id="1079" r:id="rId18"/>
    <p:sldId id="1080" r:id="rId19"/>
    <p:sldId id="1088" r:id="rId20"/>
    <p:sldId id="1082" r:id="rId21"/>
    <p:sldId id="1083" r:id="rId22"/>
    <p:sldId id="1084" r:id="rId23"/>
    <p:sldId id="1090" r:id="rId24"/>
    <p:sldId id="1068" r:id="rId25"/>
  </p:sldIdLst>
  <p:sldSz cx="20104100" cy="1130935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1440">
          <p15:clr>
            <a:srgbClr val="9AA0A6"/>
          </p15:clr>
        </p15:guide>
        <p15:guide id="2" pos="4531">
          <p15:clr>
            <a:srgbClr val="9AA0A6"/>
          </p15:clr>
        </p15:guide>
        <p15:guide id="3" pos="4787">
          <p15:clr>
            <a:srgbClr val="9AA0A6"/>
          </p15:clr>
        </p15:guide>
        <p15:guide id="4" pos="7874">
          <p15:clr>
            <a:srgbClr val="9AA0A6"/>
          </p15:clr>
        </p15:guide>
        <p15:guide id="5" pos="8145">
          <p15:clr>
            <a:srgbClr val="9AA0A6"/>
          </p15:clr>
        </p15:guide>
        <p15:guide id="6" pos="11232">
          <p15:clr>
            <a:srgbClr val="9AA0A6"/>
          </p15:clr>
        </p15:guide>
        <p15:guide id="7" orient="horz" pos="537">
          <p15:clr>
            <a:srgbClr val="9AA0A6"/>
          </p15:clr>
        </p15:guide>
        <p15:guide id="8" orient="horz" pos="1844">
          <p15:clr>
            <a:srgbClr val="9AA0A6"/>
          </p15:clr>
        </p15:guide>
        <p15:guide id="9" orient="horz" pos="5575">
          <p15:clr>
            <a:srgbClr val="9AA0A6"/>
          </p15:clr>
        </p15:guide>
        <p15:guide id="10" pos="6555">
          <p15:clr>
            <a:srgbClr val="9AA0A6"/>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B"/>
    <a:srgbClr val="AB05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7014A0B-475B-4B9F-A1E9-10134EDE19F1}">
  <a:tblStyle styleId="{F7014A0B-475B-4B9F-A1E9-10134EDE19F1}"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0" autoAdjust="0"/>
    <p:restoredTop sz="66976" autoAdjust="0"/>
  </p:normalViewPr>
  <p:slideViewPr>
    <p:cSldViewPr snapToGrid="0">
      <p:cViewPr varScale="1">
        <p:scale>
          <a:sx n="29" d="100"/>
          <a:sy n="29" d="100"/>
        </p:scale>
        <p:origin x="1572" y="84"/>
      </p:cViewPr>
      <p:guideLst>
        <p:guide pos="1440"/>
        <p:guide pos="4531"/>
        <p:guide pos="4787"/>
        <p:guide pos="7874"/>
        <p:guide pos="8145"/>
        <p:guide pos="11232"/>
        <p:guide orient="horz" pos="537"/>
        <p:guide orient="horz" pos="1844"/>
        <p:guide orient="horz" pos="5575"/>
        <p:guide pos="6555"/>
      </p:guideLst>
    </p:cSldViewPr>
  </p:slideViewPr>
  <p:outlineViewPr>
    <p:cViewPr>
      <p:scale>
        <a:sx n="33" d="100"/>
        <a:sy n="33" d="100"/>
      </p:scale>
      <p:origin x="0" y="-13301"/>
    </p:cViewPr>
  </p:outlineViewPr>
  <p:notesTextViewPr>
    <p:cViewPr>
      <p:scale>
        <a:sx n="1" d="1"/>
        <a:sy n="1" d="1"/>
      </p:scale>
      <p:origin x="0" y="0"/>
    </p:cViewPr>
  </p:notesTextViewPr>
  <p:notesViewPr>
    <p:cSldViewPr snapToGrid="0">
      <p:cViewPr varScale="1">
        <p:scale>
          <a:sx n="49" d="100"/>
          <a:sy n="49" d="100"/>
        </p:scale>
        <p:origin x="1426"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6BC031F-7072-44E4-9DE9-21A048A9CCC2}"/>
              </a:ext>
            </a:extLst>
          </p:cNvPr>
          <p:cNvSpPr>
            <a:spLocks noGrp="1"/>
          </p:cNvSpPr>
          <p:nvPr>
            <p:ph type="hdr" sz="quarter"/>
          </p:nvPr>
        </p:nvSpPr>
        <p:spPr>
          <a:xfrm>
            <a:off x="1" y="0"/>
            <a:ext cx="3077888" cy="470479"/>
          </a:xfrm>
          <a:prstGeom prst="rect">
            <a:avLst/>
          </a:prstGeom>
        </p:spPr>
        <p:txBody>
          <a:bodyPr vert="horz" lIns="47999" tIns="23999" rIns="47999" bIns="23999" rtlCol="0"/>
          <a:lstStyle>
            <a:lvl1pPr algn="l">
              <a:defRPr sz="600"/>
            </a:lvl1pPr>
          </a:lstStyle>
          <a:p>
            <a:endParaRPr lang="en-US"/>
          </a:p>
        </p:txBody>
      </p:sp>
      <p:sp>
        <p:nvSpPr>
          <p:cNvPr id="3" name="Date Placeholder 2">
            <a:extLst>
              <a:ext uri="{FF2B5EF4-FFF2-40B4-BE49-F238E27FC236}">
                <a16:creationId xmlns:a16="http://schemas.microsoft.com/office/drawing/2014/main" id="{857C8CC2-32D6-4033-95D3-EC07BD4F8053}"/>
              </a:ext>
            </a:extLst>
          </p:cNvPr>
          <p:cNvSpPr>
            <a:spLocks noGrp="1"/>
          </p:cNvSpPr>
          <p:nvPr>
            <p:ph type="dt" sz="quarter" idx="1"/>
          </p:nvPr>
        </p:nvSpPr>
        <p:spPr>
          <a:xfrm>
            <a:off x="4022905" y="0"/>
            <a:ext cx="3077888" cy="470479"/>
          </a:xfrm>
          <a:prstGeom prst="rect">
            <a:avLst/>
          </a:prstGeom>
        </p:spPr>
        <p:txBody>
          <a:bodyPr vert="horz" lIns="47999" tIns="23999" rIns="47999" bIns="23999" rtlCol="0"/>
          <a:lstStyle>
            <a:lvl1pPr algn="r">
              <a:defRPr sz="600"/>
            </a:lvl1pPr>
          </a:lstStyle>
          <a:p>
            <a:fld id="{9647396D-2219-484D-8380-9713351EC535}" type="datetimeFigureOut">
              <a:rPr lang="en-US" smtClean="0"/>
              <a:t>7/21/2023</a:t>
            </a:fld>
            <a:endParaRPr lang="en-US"/>
          </a:p>
        </p:txBody>
      </p:sp>
      <p:sp>
        <p:nvSpPr>
          <p:cNvPr id="4" name="Footer Placeholder 3">
            <a:extLst>
              <a:ext uri="{FF2B5EF4-FFF2-40B4-BE49-F238E27FC236}">
                <a16:creationId xmlns:a16="http://schemas.microsoft.com/office/drawing/2014/main" id="{3EFCFDCE-A5A5-4298-A982-72D224185FED}"/>
              </a:ext>
            </a:extLst>
          </p:cNvPr>
          <p:cNvSpPr>
            <a:spLocks noGrp="1"/>
          </p:cNvSpPr>
          <p:nvPr>
            <p:ph type="ftr" sz="quarter" idx="2"/>
          </p:nvPr>
        </p:nvSpPr>
        <p:spPr>
          <a:xfrm>
            <a:off x="1" y="8917998"/>
            <a:ext cx="3077888" cy="470478"/>
          </a:xfrm>
          <a:prstGeom prst="rect">
            <a:avLst/>
          </a:prstGeom>
        </p:spPr>
        <p:txBody>
          <a:bodyPr vert="horz" lIns="47999" tIns="23999" rIns="47999" bIns="23999" rtlCol="0" anchor="b"/>
          <a:lstStyle>
            <a:lvl1pPr algn="l">
              <a:defRPr sz="600"/>
            </a:lvl1pPr>
          </a:lstStyle>
          <a:p>
            <a:endParaRPr lang="en-US"/>
          </a:p>
        </p:txBody>
      </p:sp>
      <p:sp>
        <p:nvSpPr>
          <p:cNvPr id="5" name="Slide Number Placeholder 4">
            <a:extLst>
              <a:ext uri="{FF2B5EF4-FFF2-40B4-BE49-F238E27FC236}">
                <a16:creationId xmlns:a16="http://schemas.microsoft.com/office/drawing/2014/main" id="{0D294486-40D1-4170-955C-6EE9DCE744C1}"/>
              </a:ext>
            </a:extLst>
          </p:cNvPr>
          <p:cNvSpPr>
            <a:spLocks noGrp="1"/>
          </p:cNvSpPr>
          <p:nvPr>
            <p:ph type="sldNum" sz="quarter" idx="3"/>
          </p:nvPr>
        </p:nvSpPr>
        <p:spPr>
          <a:xfrm>
            <a:off x="4022905" y="8917998"/>
            <a:ext cx="3077888" cy="470478"/>
          </a:xfrm>
          <a:prstGeom prst="rect">
            <a:avLst/>
          </a:prstGeom>
        </p:spPr>
        <p:txBody>
          <a:bodyPr vert="horz" lIns="47999" tIns="23999" rIns="47999" bIns="23999" rtlCol="0" anchor="b"/>
          <a:lstStyle>
            <a:lvl1pPr algn="r">
              <a:defRPr sz="600"/>
            </a:lvl1pPr>
          </a:lstStyle>
          <a:p>
            <a:fld id="{33BD08CB-961C-4658-8867-726F57C64400}" type="slidenum">
              <a:rPr lang="en-US" smtClean="0"/>
              <a:t>‹#›</a:t>
            </a:fld>
            <a:endParaRPr lang="en-US"/>
          </a:p>
        </p:txBody>
      </p:sp>
    </p:spTree>
    <p:extLst>
      <p:ext uri="{BB962C8B-B14F-4D97-AF65-F5344CB8AC3E}">
        <p14:creationId xmlns:p14="http://schemas.microsoft.com/office/powerpoint/2010/main" val="2361515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3263"/>
            <a:ext cx="6257925" cy="35210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4" y="4459514"/>
            <a:ext cx="5681978" cy="4224807"/>
          </a:xfrm>
          <a:prstGeom prst="rect">
            <a:avLst/>
          </a:prstGeom>
          <a:noFill/>
          <a:ln>
            <a:noFill/>
          </a:ln>
        </p:spPr>
        <p:txBody>
          <a:bodyPr spcFirstLastPara="1" wrap="square" lIns="47991" tIns="47991" rIns="47991" bIns="47991"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pPr marL="83330" indent="0">
              <a:buNone/>
            </a:pPr>
            <a:endParaRPr lang="en-US" altLang="en-US" dirty="0">
              <a:ea typeface="ＭＳ Ｐゴシック" pitchFamily="34" charset="-128"/>
            </a:endParaRPr>
          </a:p>
        </p:txBody>
      </p:sp>
    </p:spTree>
    <p:extLst>
      <p:ext uri="{BB962C8B-B14F-4D97-AF65-F5344CB8AC3E}">
        <p14:creationId xmlns:p14="http://schemas.microsoft.com/office/powerpoint/2010/main" val="643705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61101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05930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42242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r>
              <a:rPr lang="en-US" dirty="0"/>
              <a:t>Over half of all global web traffic comes from mobile devices</a:t>
            </a:r>
          </a:p>
        </p:txBody>
      </p:sp>
    </p:spTree>
    <p:extLst>
      <p:ext uri="{BB962C8B-B14F-4D97-AF65-F5344CB8AC3E}">
        <p14:creationId xmlns:p14="http://schemas.microsoft.com/office/powerpoint/2010/main" val="7227568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pPr lvl="1"/>
            <a:r>
              <a:rPr lang="en-US" sz="2400" dirty="0"/>
              <a:t>Examples:</a:t>
            </a:r>
          </a:p>
          <a:p>
            <a:pPr lvl="2"/>
            <a:endParaRPr lang="en-US" sz="2400" dirty="0"/>
          </a:p>
          <a:p>
            <a:pPr lvl="2"/>
            <a:r>
              <a:rPr lang="en-US" sz="2400" dirty="0"/>
              <a:t>Create infographics for social media? Also embed them on your website. Utilize them in an upcoming webinar presentation. Include them in a digital one pager. People need to see important messages multiple times before information sinks it. </a:t>
            </a:r>
          </a:p>
          <a:p>
            <a:pPr marL="1371600" marR="0" lvl="2"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2400" dirty="0"/>
              <a:t>You can host a live webinar and then turn the transcript of that webinar into an article on your website, or edit clips from the webinar to share on social media. </a:t>
            </a:r>
          </a:p>
          <a:p>
            <a:pPr lvl="2"/>
            <a:r>
              <a:rPr lang="en-US" sz="2400" dirty="0"/>
              <a:t>Photos from an event can be shared on social media, then embedded as a photo gallery on your website or incorporated into a web article for anyone to access, and then that web page can be pushed out in your next newsletter. </a:t>
            </a:r>
          </a:p>
          <a:p>
            <a:endParaRPr lang="en-US" dirty="0"/>
          </a:p>
        </p:txBody>
      </p:sp>
    </p:spTree>
    <p:extLst>
      <p:ext uri="{BB962C8B-B14F-4D97-AF65-F5344CB8AC3E}">
        <p14:creationId xmlns:p14="http://schemas.microsoft.com/office/powerpoint/2010/main" val="492581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526800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a:t>Many low-cost website hosts exist – research what is best for your organization</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a:t>Use “mobile preview” to check</a:t>
            </a:r>
          </a:p>
          <a:p>
            <a:pPr marL="158750" indent="0">
              <a:buNone/>
            </a:pPr>
            <a:endParaRPr lang="en-US" dirty="0"/>
          </a:p>
        </p:txBody>
      </p:sp>
    </p:spTree>
    <p:extLst>
      <p:ext uri="{BB962C8B-B14F-4D97-AF65-F5344CB8AC3E}">
        <p14:creationId xmlns:p14="http://schemas.microsoft.com/office/powerpoint/2010/main" val="29330066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9110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99684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31038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40841527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70999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659068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54241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474042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10522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4471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3566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94943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18266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01688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5834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3263"/>
            <a:ext cx="6256337" cy="35210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64926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02 - Agenda Page">
  <p:cSld name="Agenda Page">
    <p:spTree>
      <p:nvGrpSpPr>
        <p:cNvPr id="1" name="Shape 14"/>
        <p:cNvGrpSpPr/>
        <p:nvPr/>
      </p:nvGrpSpPr>
      <p:grpSpPr>
        <a:xfrm>
          <a:off x="0" y="0"/>
          <a:ext cx="0" cy="0"/>
          <a:chOff x="0" y="0"/>
          <a:chExt cx="0" cy="0"/>
        </a:xfrm>
      </p:grpSpPr>
      <p:sp>
        <p:nvSpPr>
          <p:cNvPr id="18" name="Google Shape;18;p3"/>
          <p:cNvSpPr txBox="1">
            <a:spLocks noGrp="1"/>
          </p:cNvSpPr>
          <p:nvPr>
            <p:ph type="title"/>
          </p:nvPr>
        </p:nvSpPr>
        <p:spPr>
          <a:xfrm>
            <a:off x="3763778" y="2202364"/>
            <a:ext cx="13086900" cy="25110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None/>
              <a:defRPr sz="7900">
                <a:solidFill>
                  <a:schemeClr val="dk2"/>
                </a:solidFill>
                <a:latin typeface="Proxima Nova" panose="02000506030000020004" pitchFamily="50" charset="0"/>
                <a:ea typeface="Proxima Nova" panose="02000506030000020004" pitchFamily="50" charset="0"/>
                <a:cs typeface="Calibri"/>
                <a:sym typeface="Calibri"/>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dirty="0"/>
          </a:p>
        </p:txBody>
      </p:sp>
      <p:sp>
        <p:nvSpPr>
          <p:cNvPr id="19" name="Google Shape;19;p3"/>
          <p:cNvSpPr txBox="1">
            <a:spLocks noGrp="1"/>
          </p:cNvSpPr>
          <p:nvPr>
            <p:ph type="body" idx="1"/>
          </p:nvPr>
        </p:nvSpPr>
        <p:spPr>
          <a:xfrm>
            <a:off x="3763778" y="5198836"/>
            <a:ext cx="13339200" cy="2784021"/>
          </a:xfrm>
          <a:prstGeom prst="rect">
            <a:avLst/>
          </a:prstGeom>
          <a:noFill/>
          <a:ln>
            <a:noFill/>
          </a:ln>
        </p:spPr>
        <p:txBody>
          <a:bodyPr spcFirstLastPara="1" wrap="square" lIns="146300" tIns="73150" rIns="146300" bIns="73150" anchor="t" anchorCtr="0">
            <a:noAutofit/>
          </a:bodyPr>
          <a:lstStyle>
            <a:lvl1pPr marL="457200" lvl="0" indent="-431800">
              <a:lnSpc>
                <a:spcPct val="170000"/>
              </a:lnSpc>
              <a:spcBef>
                <a:spcPts val="0"/>
              </a:spcBef>
              <a:spcAft>
                <a:spcPts val="0"/>
              </a:spcAft>
              <a:buClr>
                <a:schemeClr val="lt2"/>
              </a:buClr>
              <a:buSzPts val="3200"/>
              <a:buFont typeface="Calibri"/>
              <a:buChar char="●"/>
              <a:defRPr sz="4000">
                <a:solidFill>
                  <a:schemeClr val="dk2"/>
                </a:solidFill>
                <a:latin typeface="Proxima Nova" panose="02000506030000020004" pitchFamily="50" charset="0"/>
                <a:ea typeface="Proxima Nova" panose="02000506030000020004" pitchFamily="50" charset="0"/>
                <a:cs typeface="Calibri"/>
                <a:sym typeface="Calibri"/>
              </a:defRPr>
            </a:lvl1pPr>
            <a:lvl2pPr marL="914400" lvl="1" indent="-355600">
              <a:lnSpc>
                <a:spcPct val="115000"/>
              </a:lnSpc>
              <a:spcBef>
                <a:spcPts val="0"/>
              </a:spcBef>
              <a:spcAft>
                <a:spcPts val="0"/>
              </a:spcAft>
              <a:buClr>
                <a:schemeClr val="lt2"/>
              </a:buClr>
              <a:buSzPts val="2000"/>
              <a:buFont typeface="Calibri"/>
              <a:buChar char="○"/>
              <a:defRPr sz="2000">
                <a:solidFill>
                  <a:schemeClr val="dk2"/>
                </a:solidFill>
                <a:latin typeface="Calibri"/>
                <a:ea typeface="Calibri"/>
                <a:cs typeface="Calibri"/>
                <a:sym typeface="Calibri"/>
              </a:defRPr>
            </a:lvl2pPr>
            <a:lvl3pPr marL="1371600" lvl="2" indent="-342900">
              <a:spcBef>
                <a:spcPts val="0"/>
              </a:spcBef>
              <a:spcAft>
                <a:spcPts val="0"/>
              </a:spcAft>
              <a:buClr>
                <a:schemeClr val="dk2"/>
              </a:buClr>
              <a:buSzPts val="1800"/>
              <a:buFont typeface="Calibri"/>
              <a:buChar char="■"/>
              <a:defRPr sz="1800">
                <a:solidFill>
                  <a:schemeClr val="dk2"/>
                </a:solidFill>
                <a:latin typeface="Calibri"/>
                <a:ea typeface="Calibri"/>
                <a:cs typeface="Calibri"/>
                <a:sym typeface="Calibri"/>
              </a:defRPr>
            </a:lvl3pPr>
            <a:lvl4pPr marL="1828800" lvl="3" indent="-342900">
              <a:spcBef>
                <a:spcPts val="0"/>
              </a:spcBef>
              <a:spcAft>
                <a:spcPts val="0"/>
              </a:spcAft>
              <a:buClr>
                <a:schemeClr val="dk2"/>
              </a:buClr>
              <a:buSzPts val="1800"/>
              <a:buFont typeface="Calibri"/>
              <a:buChar char="●"/>
              <a:defRPr sz="1800">
                <a:solidFill>
                  <a:schemeClr val="dk2"/>
                </a:solidFill>
                <a:latin typeface="Calibri"/>
                <a:ea typeface="Calibri"/>
                <a:cs typeface="Calibri"/>
                <a:sym typeface="Calibri"/>
              </a:defRPr>
            </a:lvl4pPr>
            <a:lvl5pPr marL="2286000" lvl="4" indent="-342900">
              <a:spcBef>
                <a:spcPts val="0"/>
              </a:spcBef>
              <a:spcAft>
                <a:spcPts val="0"/>
              </a:spcAft>
              <a:buClr>
                <a:schemeClr val="dk2"/>
              </a:buClr>
              <a:buSzPts val="1800"/>
              <a:buFont typeface="Calibri"/>
              <a:buChar char="○"/>
              <a:defRPr sz="1800">
                <a:solidFill>
                  <a:schemeClr val="dk2"/>
                </a:solidFill>
                <a:latin typeface="Calibri"/>
                <a:ea typeface="Calibri"/>
                <a:cs typeface="Calibri"/>
                <a:sym typeface="Calibri"/>
              </a:defRPr>
            </a:lvl5pPr>
            <a:lvl6pPr marL="2743200" lvl="5" indent="-342900">
              <a:spcBef>
                <a:spcPts val="0"/>
              </a:spcBef>
              <a:spcAft>
                <a:spcPts val="0"/>
              </a:spcAft>
              <a:buClr>
                <a:schemeClr val="dk2"/>
              </a:buClr>
              <a:buSzPts val="1800"/>
              <a:buFont typeface="Calibri"/>
              <a:buChar char="■"/>
              <a:defRPr sz="1800">
                <a:solidFill>
                  <a:schemeClr val="dk2"/>
                </a:solidFill>
                <a:latin typeface="Calibri"/>
                <a:ea typeface="Calibri"/>
                <a:cs typeface="Calibri"/>
                <a:sym typeface="Calibri"/>
              </a:defRPr>
            </a:lvl6pPr>
            <a:lvl7pPr marL="3200400" lvl="6" indent="-342900">
              <a:spcBef>
                <a:spcPts val="0"/>
              </a:spcBef>
              <a:spcAft>
                <a:spcPts val="0"/>
              </a:spcAft>
              <a:buClr>
                <a:schemeClr val="dk2"/>
              </a:buClr>
              <a:buSzPts val="1800"/>
              <a:buFont typeface="Calibri"/>
              <a:buChar char="●"/>
              <a:defRPr sz="1800">
                <a:solidFill>
                  <a:schemeClr val="dk2"/>
                </a:solidFill>
                <a:latin typeface="Calibri"/>
                <a:ea typeface="Calibri"/>
                <a:cs typeface="Calibri"/>
                <a:sym typeface="Calibri"/>
              </a:defRPr>
            </a:lvl7pPr>
            <a:lvl8pPr marL="3657600" lvl="7" indent="-342900">
              <a:spcBef>
                <a:spcPts val="0"/>
              </a:spcBef>
              <a:spcAft>
                <a:spcPts val="0"/>
              </a:spcAft>
              <a:buClr>
                <a:schemeClr val="dk2"/>
              </a:buClr>
              <a:buSzPts val="1800"/>
              <a:buFont typeface="Calibri"/>
              <a:buChar char="○"/>
              <a:defRPr sz="1800">
                <a:solidFill>
                  <a:schemeClr val="dk2"/>
                </a:solidFill>
                <a:latin typeface="Calibri"/>
                <a:ea typeface="Calibri"/>
                <a:cs typeface="Calibri"/>
                <a:sym typeface="Calibri"/>
              </a:defRPr>
            </a:lvl8pPr>
            <a:lvl9pPr marL="4114800" lvl="8" indent="-342900">
              <a:spcBef>
                <a:spcPts val="0"/>
              </a:spcBef>
              <a:spcAft>
                <a:spcPts val="0"/>
              </a:spcAft>
              <a:buClr>
                <a:schemeClr val="dk2"/>
              </a:buClr>
              <a:buSzPts val="1800"/>
              <a:buFont typeface="Calibri"/>
              <a:buChar char="■"/>
              <a:defRPr sz="1800">
                <a:solidFill>
                  <a:schemeClr val="dk2"/>
                </a:solidFill>
                <a:latin typeface="Calibri"/>
                <a:ea typeface="Calibri"/>
                <a:cs typeface="Calibri"/>
                <a:sym typeface="Calibri"/>
              </a:defRPr>
            </a:lvl9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d Slide">
  <p:cSld name="CUSTOM_1">
    <p:spTree>
      <p:nvGrpSpPr>
        <p:cNvPr id="1" name="Shape 40"/>
        <p:cNvGrpSpPr/>
        <p:nvPr/>
      </p:nvGrpSpPr>
      <p:grpSpPr>
        <a:xfrm>
          <a:off x="0" y="0"/>
          <a:ext cx="0" cy="0"/>
          <a:chOff x="0" y="0"/>
          <a:chExt cx="0" cy="0"/>
        </a:xfrm>
      </p:grpSpPr>
      <p:sp>
        <p:nvSpPr>
          <p:cNvPr id="43" name="Google Shape;43;p7"/>
          <p:cNvSpPr/>
          <p:nvPr/>
        </p:nvSpPr>
        <p:spPr>
          <a:xfrm>
            <a:off x="9580563" y="6402965"/>
            <a:ext cx="942975" cy="0"/>
          </a:xfrm>
          <a:custGeom>
            <a:avLst/>
            <a:gdLst/>
            <a:ahLst/>
            <a:cxnLst/>
            <a:rect l="l" t="t" r="r" b="b"/>
            <a:pathLst>
              <a:path w="942975" h="120000" extrusionOk="0">
                <a:moveTo>
                  <a:pt x="0" y="0"/>
                </a:moveTo>
                <a:lnTo>
                  <a:pt x="942379" y="0"/>
                </a:lnTo>
              </a:path>
            </a:pathLst>
          </a:custGeom>
          <a:noFill/>
          <a:ln w="76200" cap="flat" cmpd="sng">
            <a:solidFill>
              <a:srgbClr val="BD2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45" name="Google Shape;45;p7"/>
          <p:cNvSpPr txBox="1">
            <a:spLocks noGrp="1"/>
          </p:cNvSpPr>
          <p:nvPr>
            <p:ph type="title"/>
          </p:nvPr>
        </p:nvSpPr>
        <p:spPr>
          <a:xfrm>
            <a:off x="1382213" y="4343400"/>
            <a:ext cx="17339700" cy="1625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9600">
                <a:solidFill>
                  <a:schemeClr val="dk2"/>
                </a:solidFill>
                <a:latin typeface="Proxima Nova" panose="02000506030000020004" pitchFamily="50" charset="0"/>
                <a:ea typeface="Proxima Nova" panose="02000506030000020004" pitchFamily="50" charset="0"/>
                <a:cs typeface="Calibri"/>
                <a:sym typeface="Calibri"/>
              </a:defRPr>
            </a:lvl1pPr>
            <a:lvl2pPr lvl="1" algn="ctr" rtl="0">
              <a:spcBef>
                <a:spcPts val="0"/>
              </a:spcBef>
              <a:spcAft>
                <a:spcPts val="0"/>
              </a:spcAft>
              <a:buNone/>
              <a:defRPr sz="9600">
                <a:solidFill>
                  <a:schemeClr val="dk2"/>
                </a:solidFill>
                <a:latin typeface="Calibri"/>
                <a:ea typeface="Calibri"/>
                <a:cs typeface="Calibri"/>
                <a:sym typeface="Calibri"/>
              </a:defRPr>
            </a:lvl2pPr>
            <a:lvl3pPr lvl="2" algn="ctr" rtl="0">
              <a:spcBef>
                <a:spcPts val="0"/>
              </a:spcBef>
              <a:spcAft>
                <a:spcPts val="0"/>
              </a:spcAft>
              <a:buNone/>
              <a:defRPr sz="9600">
                <a:solidFill>
                  <a:schemeClr val="dk2"/>
                </a:solidFill>
                <a:latin typeface="Calibri"/>
                <a:ea typeface="Calibri"/>
                <a:cs typeface="Calibri"/>
                <a:sym typeface="Calibri"/>
              </a:defRPr>
            </a:lvl3pPr>
            <a:lvl4pPr lvl="3" algn="ctr" rtl="0">
              <a:spcBef>
                <a:spcPts val="0"/>
              </a:spcBef>
              <a:spcAft>
                <a:spcPts val="0"/>
              </a:spcAft>
              <a:buNone/>
              <a:defRPr sz="9600">
                <a:solidFill>
                  <a:schemeClr val="dk2"/>
                </a:solidFill>
                <a:latin typeface="Calibri"/>
                <a:ea typeface="Calibri"/>
                <a:cs typeface="Calibri"/>
                <a:sym typeface="Calibri"/>
              </a:defRPr>
            </a:lvl4pPr>
            <a:lvl5pPr lvl="4" algn="ctr" rtl="0">
              <a:spcBef>
                <a:spcPts val="0"/>
              </a:spcBef>
              <a:spcAft>
                <a:spcPts val="0"/>
              </a:spcAft>
              <a:buNone/>
              <a:defRPr sz="9600">
                <a:solidFill>
                  <a:schemeClr val="dk2"/>
                </a:solidFill>
                <a:latin typeface="Calibri"/>
                <a:ea typeface="Calibri"/>
                <a:cs typeface="Calibri"/>
                <a:sym typeface="Calibri"/>
              </a:defRPr>
            </a:lvl5pPr>
            <a:lvl6pPr lvl="5" algn="ctr" rtl="0">
              <a:spcBef>
                <a:spcPts val="0"/>
              </a:spcBef>
              <a:spcAft>
                <a:spcPts val="0"/>
              </a:spcAft>
              <a:buNone/>
              <a:defRPr sz="9600">
                <a:solidFill>
                  <a:schemeClr val="dk2"/>
                </a:solidFill>
                <a:latin typeface="Calibri"/>
                <a:ea typeface="Calibri"/>
                <a:cs typeface="Calibri"/>
                <a:sym typeface="Calibri"/>
              </a:defRPr>
            </a:lvl6pPr>
            <a:lvl7pPr lvl="6" algn="ctr" rtl="0">
              <a:spcBef>
                <a:spcPts val="0"/>
              </a:spcBef>
              <a:spcAft>
                <a:spcPts val="0"/>
              </a:spcAft>
              <a:buNone/>
              <a:defRPr sz="9600">
                <a:solidFill>
                  <a:schemeClr val="dk2"/>
                </a:solidFill>
                <a:latin typeface="Calibri"/>
                <a:ea typeface="Calibri"/>
                <a:cs typeface="Calibri"/>
                <a:sym typeface="Calibri"/>
              </a:defRPr>
            </a:lvl7pPr>
            <a:lvl8pPr lvl="7" algn="ctr" rtl="0">
              <a:spcBef>
                <a:spcPts val="0"/>
              </a:spcBef>
              <a:spcAft>
                <a:spcPts val="0"/>
              </a:spcAft>
              <a:buNone/>
              <a:defRPr sz="9600">
                <a:solidFill>
                  <a:schemeClr val="dk2"/>
                </a:solidFill>
                <a:latin typeface="Calibri"/>
                <a:ea typeface="Calibri"/>
                <a:cs typeface="Calibri"/>
                <a:sym typeface="Calibri"/>
              </a:defRPr>
            </a:lvl8pPr>
            <a:lvl9pPr lvl="8" algn="ctr" rtl="0">
              <a:spcBef>
                <a:spcPts val="0"/>
              </a:spcBef>
              <a:spcAft>
                <a:spcPts val="0"/>
              </a:spcAft>
              <a:buNone/>
              <a:defRPr sz="9600">
                <a:solidFill>
                  <a:schemeClr val="dk2"/>
                </a:solidFill>
                <a:latin typeface="Calibri"/>
                <a:ea typeface="Calibri"/>
                <a:cs typeface="Calibri"/>
                <a:sym typeface="Calibri"/>
              </a:defRPr>
            </a:lvl9pPr>
          </a:lstStyle>
          <a:p>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9F25A446-D875-4496-B86E-7306346D6575}"/>
              </a:ext>
            </a:extLst>
          </p:cNvPr>
          <p:cNvSpPr/>
          <p:nvPr/>
        </p:nvSpPr>
        <p:spPr>
          <a:xfrm>
            <a:off x="0" y="10464800"/>
            <a:ext cx="20104100" cy="844550"/>
          </a:xfrm>
          <a:prstGeom prst="rect">
            <a:avLst/>
          </a:prstGeom>
          <a:solidFill>
            <a:srgbClr val="15244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5244A"/>
              </a:solidFill>
            </a:endParaRPr>
          </a:p>
        </p:txBody>
      </p:sp>
      <p:pic>
        <p:nvPicPr>
          <p:cNvPr id="6" name="Picture 5" descr="The University of Arizona College of Medicine Tucson Sonoran Center for Excellence in Disabilities ">
            <a:extLst>
              <a:ext uri="{FF2B5EF4-FFF2-40B4-BE49-F238E27FC236}">
                <a16:creationId xmlns:a16="http://schemas.microsoft.com/office/drawing/2014/main" id="{280879A0-3141-400A-A2F0-072C2A1A7FB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243536" y="521034"/>
            <a:ext cx="5617028" cy="1249788"/>
          </a:xfrm>
          <a:prstGeom prst="rect">
            <a:avLst/>
          </a:prstGeom>
        </p:spPr>
      </p:pic>
    </p:spTree>
  </p:cSld>
  <p:clrMap bg1="lt1" tx1="dk1" bg2="dk2" tx2="lt2" accent1="accent1" accent2="accent2" accent3="accent3" accent4="accent4" accent5="accent5" accent6="accent6" hlink="hlink" folHlink="folHlink"/>
  <p:sldLayoutIdLst>
    <p:sldLayoutId id="2147483649" r:id="rId1"/>
    <p:sldLayoutId id="2147483653"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pudding.cool/2022/02/plain/"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ailchimp.com/"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ailchi.mp/6d0b769fedca/nativewebinarseries5-13365486?e=%5bUNIQID"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mentimeter.com/"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plasho.com/upgoer5/"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readable.com/"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readabilityformulas.com/free-readability-formula-tests.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42E70-3EB3-4779-80AE-9A54EA29F819}"/>
              </a:ext>
            </a:extLst>
          </p:cNvPr>
          <p:cNvSpPr>
            <a:spLocks noGrp="1"/>
          </p:cNvSpPr>
          <p:nvPr>
            <p:ph type="title"/>
          </p:nvPr>
        </p:nvSpPr>
        <p:spPr>
          <a:xfrm>
            <a:off x="1382200" y="2381128"/>
            <a:ext cx="17339700" cy="3088528"/>
          </a:xfrm>
        </p:spPr>
        <p:txBody>
          <a:bodyPr/>
          <a:lstStyle/>
          <a:p>
            <a:r>
              <a:rPr lang="en-US" sz="8000" b="1" dirty="0">
                <a:latin typeface="Proxima Nova" panose="02000506030000020004" pitchFamily="50" charset="0"/>
              </a:rPr>
              <a:t>Outbound Training Series:  </a:t>
            </a:r>
            <a:br>
              <a:rPr lang="en-US" sz="8000" b="1" dirty="0">
                <a:latin typeface="Proxima Nova" panose="02000506030000020004" pitchFamily="50" charset="0"/>
              </a:rPr>
            </a:br>
            <a:r>
              <a:rPr lang="en-US" sz="8000" b="1" dirty="0">
                <a:latin typeface="Proxima Nova" panose="02000506030000020004" pitchFamily="50" charset="0"/>
              </a:rPr>
              <a:t>Promoting Employment in Uganda</a:t>
            </a:r>
          </a:p>
        </p:txBody>
      </p:sp>
      <p:sp>
        <p:nvSpPr>
          <p:cNvPr id="3" name="Google Shape;145;p15">
            <a:extLst>
              <a:ext uri="{FF2B5EF4-FFF2-40B4-BE49-F238E27FC236}">
                <a16:creationId xmlns:a16="http://schemas.microsoft.com/office/drawing/2014/main" id="{F0916D21-656D-4DB1-8BAF-C2EFA150AF8C}"/>
              </a:ext>
            </a:extLst>
          </p:cNvPr>
          <p:cNvSpPr txBox="1">
            <a:spLocks/>
          </p:cNvSpPr>
          <p:nvPr/>
        </p:nvSpPr>
        <p:spPr>
          <a:xfrm>
            <a:off x="2616080" y="6896153"/>
            <a:ext cx="14871939" cy="2566131"/>
          </a:xfrm>
          <a:prstGeom prst="rect">
            <a:avLst/>
          </a:prstGeom>
        </p:spPr>
        <p:txBody>
          <a:bodyPr spcFirstLastPara="1" wrap="square" lIns="146300" tIns="73150" rIns="146300" bIns="7315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spcBef>
                <a:spcPts val="1000"/>
              </a:spcBef>
            </a:pPr>
            <a:r>
              <a:rPr lang="en-US" sz="4000" b="1" dirty="0">
                <a:latin typeface="Proxima Nova" panose="02000506030000020004" pitchFamily="50" charset="0"/>
              </a:rPr>
              <a:t>Training 3: Technology Use and Virtual Communication </a:t>
            </a:r>
          </a:p>
          <a:p>
            <a:pPr algn="ctr">
              <a:spcBef>
                <a:spcPts val="1000"/>
              </a:spcBef>
            </a:pPr>
            <a:r>
              <a:rPr lang="en-US" sz="4000" dirty="0">
                <a:latin typeface="Proxima Nova" panose="02000506030000020004" pitchFamily="50" charset="0"/>
              </a:rPr>
              <a:t>Elizabeth Jeffrey-Franco, MPH</a:t>
            </a:r>
          </a:p>
          <a:p>
            <a:pPr algn="ctr">
              <a:spcBef>
                <a:spcPts val="1000"/>
              </a:spcBef>
            </a:pPr>
            <a:r>
              <a:rPr lang="en-US" sz="4000" dirty="0">
                <a:latin typeface="Proxima Nova" panose="02000506030000020004" pitchFamily="50" charset="0"/>
              </a:rPr>
              <a:t>July 10, 2023</a:t>
            </a:r>
          </a:p>
        </p:txBody>
      </p:sp>
    </p:spTree>
    <p:extLst>
      <p:ext uri="{BB962C8B-B14F-4D97-AF65-F5344CB8AC3E}">
        <p14:creationId xmlns:p14="http://schemas.microsoft.com/office/powerpoint/2010/main" val="598960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663765" y="3055703"/>
            <a:ext cx="13339200" cy="1830623"/>
          </a:xfrm>
        </p:spPr>
        <p:txBody>
          <a:bodyPr/>
          <a:lstStyle/>
          <a:p>
            <a:r>
              <a:rPr lang="en-US" dirty="0"/>
              <a:t>For a great explanation of reading levels and their relationship to readability, check out “What makes writing more readable?” from The Pudding: </a:t>
            </a:r>
            <a:r>
              <a:rPr lang="en-US" dirty="0">
                <a:solidFill>
                  <a:schemeClr val="bg2">
                    <a:lumMod val="75000"/>
                    <a:lumOff val="25000"/>
                  </a:schemeClr>
                </a:solidFill>
                <a:hlinkClick r:id="rId3">
                  <a:extLst>
                    <a:ext uri="{A12FA001-AC4F-418D-AE19-62706E023703}">
                      <ahyp:hlinkClr xmlns:ahyp="http://schemas.microsoft.com/office/drawing/2018/hyperlinkcolor" val="tx"/>
                    </a:ext>
                  </a:extLst>
                </a:hlinkClick>
              </a:rPr>
              <a:t>https://pudding.cool/2022/02/plain/</a:t>
            </a:r>
            <a:endParaRPr lang="en-US" dirty="0">
              <a:solidFill>
                <a:schemeClr val="bg2">
                  <a:lumMod val="75000"/>
                  <a:lumOff val="25000"/>
                </a:schemeClr>
              </a:solidFill>
            </a:endParaRPr>
          </a:p>
          <a:p>
            <a:pPr marL="25400" indent="0">
              <a:buNone/>
            </a:pPr>
            <a:endParaRPr lang="en-US" dirty="0"/>
          </a:p>
        </p:txBody>
      </p:sp>
    </p:spTree>
    <p:extLst>
      <p:ext uri="{BB962C8B-B14F-4D97-AF65-F5344CB8AC3E}">
        <p14:creationId xmlns:p14="http://schemas.microsoft.com/office/powerpoint/2010/main" val="3137010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CD852BF-7B44-2CC8-966F-473C235D560A}"/>
              </a:ext>
            </a:extLst>
          </p:cNvPr>
          <p:cNvPicPr>
            <a:picLocks noChangeAspect="1"/>
          </p:cNvPicPr>
          <p:nvPr/>
        </p:nvPicPr>
        <p:blipFill>
          <a:blip r:embed="rId3"/>
          <a:stretch>
            <a:fillRect/>
          </a:stretch>
        </p:blipFill>
        <p:spPr>
          <a:xfrm>
            <a:off x="1733978" y="2000059"/>
            <a:ext cx="16636144" cy="8201215"/>
          </a:xfrm>
          <a:prstGeom prst="rect">
            <a:avLst/>
          </a:prstGeom>
        </p:spPr>
      </p:pic>
    </p:spTree>
    <p:extLst>
      <p:ext uri="{BB962C8B-B14F-4D97-AF65-F5344CB8AC3E}">
        <p14:creationId xmlns:p14="http://schemas.microsoft.com/office/powerpoint/2010/main" val="3131433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Accessible Digital Design</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49490" y="4955940"/>
            <a:ext cx="13339200" cy="4959585"/>
          </a:xfrm>
        </p:spPr>
        <p:txBody>
          <a:bodyPr/>
          <a:lstStyle/>
          <a:p>
            <a:r>
              <a:rPr lang="en-US" dirty="0"/>
              <a:t>High Contrast Colors</a:t>
            </a:r>
          </a:p>
          <a:p>
            <a:pPr lvl="1"/>
            <a:r>
              <a:rPr lang="en-US" sz="2400" dirty="0"/>
              <a:t>A strong contrasting color palette helps the important information stand out more clearly.</a:t>
            </a:r>
          </a:p>
          <a:p>
            <a:r>
              <a:rPr lang="en-US" dirty="0"/>
              <a:t>Font/Typeface</a:t>
            </a:r>
          </a:p>
          <a:p>
            <a:pPr lvl="1"/>
            <a:r>
              <a:rPr lang="en-US" sz="2400" dirty="0"/>
              <a:t>San serif generally preferred. Calibri (used here), Tahoma, Arial, Verdana</a:t>
            </a:r>
          </a:p>
          <a:p>
            <a:r>
              <a:rPr lang="en-US" dirty="0"/>
              <a:t>Simple icons and photos</a:t>
            </a:r>
          </a:p>
          <a:p>
            <a:pPr lvl="1"/>
            <a:r>
              <a:rPr lang="en-US" sz="2400" dirty="0"/>
              <a:t>An infographic is a great way to display complex information, as you can break the information into simple sections and use icons to illustrate the important points.</a:t>
            </a:r>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223446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Accessible Digital Design</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49490" y="4955940"/>
            <a:ext cx="13339200" cy="1830623"/>
          </a:xfrm>
        </p:spPr>
        <p:txBody>
          <a:bodyPr/>
          <a:lstStyle/>
          <a:p>
            <a:r>
              <a:rPr lang="en-US" dirty="0"/>
              <a:t>Alternative Text</a:t>
            </a:r>
          </a:p>
          <a:p>
            <a:pPr lvl="1"/>
            <a:r>
              <a:rPr lang="en-US" dirty="0"/>
              <a:t>Are all website/document images properly tagged with alternative text?</a:t>
            </a:r>
          </a:p>
          <a:p>
            <a:pPr lvl="1"/>
            <a:r>
              <a:rPr lang="en-US" dirty="0"/>
              <a:t>Do emails include “text only” versions?</a:t>
            </a:r>
          </a:p>
          <a:p>
            <a:r>
              <a:rPr lang="en-US" dirty="0"/>
              <a:t>Audio/Visual Transcripts/Captions</a:t>
            </a:r>
          </a:p>
          <a:p>
            <a:pPr lvl="1"/>
            <a:r>
              <a:rPr lang="en-US" dirty="0"/>
              <a:t>Do all audio and video files include transcripts and captions?</a:t>
            </a:r>
          </a:p>
          <a:p>
            <a:r>
              <a:rPr lang="en-US" dirty="0"/>
              <a:t>Mobile Optimization</a:t>
            </a:r>
          </a:p>
          <a:p>
            <a:pPr lvl="1"/>
            <a:r>
              <a:rPr lang="en-US" dirty="0"/>
              <a:t>Does all your digital content display properly on cell phones?</a:t>
            </a:r>
          </a:p>
          <a:p>
            <a:pPr lvl="1"/>
            <a:endParaRPr lang="en-US" dirty="0"/>
          </a:p>
          <a:p>
            <a:pPr marL="55880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453879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Virtual Communications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63778" y="4884489"/>
            <a:ext cx="14781398" cy="4931010"/>
          </a:xfrm>
        </p:spPr>
        <p:txBody>
          <a:bodyPr/>
          <a:lstStyle/>
          <a:p>
            <a:r>
              <a:rPr lang="en-US" dirty="0"/>
              <a:t>An integrated digital communications strategy increases your reach (and maximizes your resources)</a:t>
            </a:r>
          </a:p>
          <a:p>
            <a:r>
              <a:rPr lang="en-US" dirty="0"/>
              <a:t>Aim to disseminate content across multiple channels.</a:t>
            </a:r>
          </a:p>
          <a:p>
            <a:pPr marL="558800" lvl="1" indent="0">
              <a:buNone/>
            </a:pPr>
            <a:endParaRPr lang="en-US" dirty="0"/>
          </a:p>
          <a:p>
            <a:pPr marL="55880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121859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Virtual Communications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63778" y="4884489"/>
            <a:ext cx="14781398" cy="4931010"/>
          </a:xfrm>
        </p:spPr>
        <p:txBody>
          <a:bodyPr/>
          <a:lstStyle/>
          <a:p>
            <a:r>
              <a:rPr lang="en-US" dirty="0"/>
              <a:t>A focus on digital audience-building is critical</a:t>
            </a:r>
          </a:p>
          <a:p>
            <a:r>
              <a:rPr lang="en-US" dirty="0"/>
              <a:t>Incorporate strategies that allow you to build audiences that you can communicate with over time and re-target with important messaging.</a:t>
            </a:r>
          </a:p>
          <a:p>
            <a:pPr marL="558800" lvl="1" indent="0">
              <a:buNone/>
            </a:pPr>
            <a:endParaRPr lang="en-US" dirty="0"/>
          </a:p>
          <a:p>
            <a:pPr marL="55880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01477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a:xfrm>
            <a:off x="3763778" y="1362918"/>
            <a:ext cx="13086900" cy="2511000"/>
          </a:xfrm>
        </p:spPr>
        <p:txBody>
          <a:bodyPr/>
          <a:lstStyle/>
          <a:p>
            <a:r>
              <a:rPr lang="en-US" dirty="0"/>
              <a:t>Virtual Communications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49490" y="3604939"/>
            <a:ext cx="14781398" cy="4931010"/>
          </a:xfrm>
        </p:spPr>
        <p:txBody>
          <a:bodyPr/>
          <a:lstStyle/>
          <a:p>
            <a:r>
              <a:rPr lang="en-US" dirty="0"/>
              <a:t>Website</a:t>
            </a:r>
          </a:p>
          <a:p>
            <a:pPr lvl="1"/>
            <a:r>
              <a:rPr lang="en-US" sz="2400" dirty="0"/>
              <a:t>“Home” for all information. Can be discovered and accessed 24/7. Must use accessible design practices.</a:t>
            </a:r>
          </a:p>
          <a:p>
            <a:pPr lvl="1"/>
            <a:r>
              <a:rPr lang="en-US" sz="2400" dirty="0"/>
              <a:t>Email opt-in allows you to build an audience for emails/newsletters</a:t>
            </a:r>
          </a:p>
          <a:p>
            <a:pPr lvl="1"/>
            <a:r>
              <a:rPr lang="en-US" sz="2400" dirty="0"/>
              <a:t>Link to your social media accounts</a:t>
            </a:r>
          </a:p>
          <a:p>
            <a:r>
              <a:rPr lang="en-US" dirty="0"/>
              <a:t>Social Media</a:t>
            </a:r>
          </a:p>
          <a:p>
            <a:pPr lvl="1"/>
            <a:r>
              <a:rPr lang="en-US" sz="2400" dirty="0"/>
              <a:t>Build followers over time by sharing regular content, engaging with other accounts, using hashtags.</a:t>
            </a:r>
          </a:p>
          <a:p>
            <a:pPr lvl="1"/>
            <a:r>
              <a:rPr lang="en-US" sz="2400" dirty="0"/>
              <a:t>Can turn followers into email subscribers by sharing opt-in links</a:t>
            </a:r>
          </a:p>
          <a:p>
            <a:r>
              <a:rPr lang="en-US" dirty="0"/>
              <a:t>Email/Newsletter</a:t>
            </a:r>
          </a:p>
          <a:p>
            <a:pPr lvl="1"/>
            <a:r>
              <a:rPr lang="en-US" sz="2400" dirty="0"/>
              <a:t>Does all your digital content display properly on cell phones?</a:t>
            </a:r>
          </a:p>
          <a:p>
            <a:pPr lvl="1"/>
            <a:r>
              <a:rPr lang="en-US" sz="2400" dirty="0"/>
              <a:t>HTML newsletter generally considered more accessible than digital PDF newsletter (e.g. </a:t>
            </a:r>
            <a:r>
              <a:rPr lang="en-US" sz="2400" dirty="0">
                <a:solidFill>
                  <a:schemeClr val="bg2">
                    <a:lumMod val="75000"/>
                    <a:lumOff val="25000"/>
                  </a:schemeClr>
                </a:solidFill>
                <a:hlinkClick r:id="rId3">
                  <a:extLst>
                    <a:ext uri="{A12FA001-AC4F-418D-AE19-62706E023703}">
                      <ahyp:hlinkClr xmlns:ahyp="http://schemas.microsoft.com/office/drawing/2018/hyperlinkcolor" val="tx"/>
                    </a:ext>
                  </a:extLst>
                </a:hlinkClick>
              </a:rPr>
              <a:t>MailChimp</a:t>
            </a:r>
            <a:r>
              <a:rPr lang="en-US" sz="2400" dirty="0"/>
              <a:t>)</a:t>
            </a:r>
          </a:p>
          <a:p>
            <a:pPr lvl="1"/>
            <a:r>
              <a:rPr lang="en-US" sz="2400" dirty="0"/>
              <a:t>HTML also allows for opt-ins when an email is forwarded</a:t>
            </a:r>
          </a:p>
          <a:p>
            <a:pPr lvl="1"/>
            <a:endParaRPr lang="en-US" dirty="0"/>
          </a:p>
          <a:p>
            <a:pPr marL="55880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73259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Virtual Communications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49490" y="4341572"/>
            <a:ext cx="13339200" cy="5131035"/>
          </a:xfrm>
        </p:spPr>
        <p:txBody>
          <a:bodyPr/>
          <a:lstStyle/>
          <a:p>
            <a:pPr marL="558800" lvl="1" indent="0">
              <a:buNone/>
            </a:pPr>
            <a:endParaRPr lang="en-US" dirty="0"/>
          </a:p>
          <a:p>
            <a:r>
              <a:rPr lang="en-US" dirty="0"/>
              <a:t>Video</a:t>
            </a:r>
          </a:p>
          <a:p>
            <a:pPr lvl="1"/>
            <a:r>
              <a:rPr lang="en-US" sz="2400" dirty="0"/>
              <a:t>Can be an interesting and accessible way to communicate important information.</a:t>
            </a:r>
          </a:p>
          <a:p>
            <a:pPr lvl="1"/>
            <a:r>
              <a:rPr lang="en-US" sz="2400" dirty="0"/>
              <a:t>Can be embedded on website, shared on social, embedded in emails, etc.</a:t>
            </a:r>
          </a:p>
          <a:p>
            <a:pPr lvl="1"/>
            <a:r>
              <a:rPr lang="en-US" sz="2400" dirty="0"/>
              <a:t>Marketing videos should be under 30 seconds (the shorter, the better in terms of engagement)</a:t>
            </a:r>
          </a:p>
          <a:p>
            <a:pPr marL="558800" lvl="1" indent="0">
              <a:buNone/>
            </a:pPr>
            <a:endParaRPr lang="en-US" dirty="0"/>
          </a:p>
          <a:p>
            <a:pPr marL="558800" lvl="1" indent="0">
              <a:buNone/>
            </a:pPr>
            <a:endParaRPr lang="en-US" dirty="0"/>
          </a:p>
          <a:p>
            <a:pPr lvl="1"/>
            <a:endParaRPr lang="en-US" dirty="0"/>
          </a:p>
          <a:p>
            <a:pPr marL="558800" lvl="1" indent="0">
              <a:buNone/>
            </a:pPr>
            <a:endParaRPr lang="en-US" dirty="0"/>
          </a:p>
          <a:p>
            <a:pPr marL="55880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87550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32942DC-463B-F47D-4D5A-F929F0A6469D}"/>
              </a:ext>
            </a:extLst>
          </p:cNvPr>
          <p:cNvPicPr>
            <a:picLocks noChangeAspect="1"/>
          </p:cNvPicPr>
          <p:nvPr/>
        </p:nvPicPr>
        <p:blipFill>
          <a:blip r:embed="rId3"/>
          <a:stretch>
            <a:fillRect/>
          </a:stretch>
        </p:blipFill>
        <p:spPr>
          <a:xfrm>
            <a:off x="1930399" y="744066"/>
            <a:ext cx="4792133" cy="931803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0" name="TextBox 19">
            <a:extLst>
              <a:ext uri="{FF2B5EF4-FFF2-40B4-BE49-F238E27FC236}">
                <a16:creationId xmlns:a16="http://schemas.microsoft.com/office/drawing/2014/main" id="{C12CCC22-56CA-C951-E8E2-55E86F011270}"/>
              </a:ext>
            </a:extLst>
          </p:cNvPr>
          <p:cNvSpPr txBox="1"/>
          <p:nvPr/>
        </p:nvSpPr>
        <p:spPr>
          <a:xfrm>
            <a:off x="8106835" y="3353981"/>
            <a:ext cx="10066866" cy="2300694"/>
          </a:xfrm>
          <a:prstGeom prst="rect">
            <a:avLst/>
          </a:prstGeom>
          <a:noFill/>
        </p:spPr>
        <p:txBody>
          <a:bodyPr wrap="square">
            <a:spAutoFit/>
          </a:bodyPr>
          <a:lstStyle/>
          <a:p>
            <a:pPr marL="457200" marR="0" lvl="0" indent="-431800" algn="l" defTabSz="914400" rtl="0" eaLnBrk="1" fontAlgn="auto" latinLnBrk="0" hangingPunct="1">
              <a:lnSpc>
                <a:spcPct val="170000"/>
              </a:lnSpc>
              <a:spcBef>
                <a:spcPts val="0"/>
              </a:spcBef>
              <a:spcAft>
                <a:spcPts val="0"/>
              </a:spcAft>
              <a:buClr>
                <a:srgbClr val="AB0520"/>
              </a:buClr>
              <a:buSzPts val="3200"/>
              <a:buFont typeface="Calibri"/>
              <a:buChar char="●"/>
              <a:tabLst/>
              <a:defRPr/>
            </a:pPr>
            <a:r>
              <a:rPr kumimoji="0" lang="en-US" sz="4000" b="0" i="0" u="none" strike="noStrike" kern="0" cap="none" spc="0" normalizeH="0" baseline="0" noProof="0" dirty="0">
                <a:ln>
                  <a:noFill/>
                </a:ln>
                <a:solidFill>
                  <a:srgbClr val="0C234B"/>
                </a:solidFill>
                <a:effectLst/>
                <a:uLnTx/>
                <a:uFillTx/>
                <a:latin typeface="Proxima Nova" panose="02000506030000020004" pitchFamily="50" charset="0"/>
                <a:cs typeface="Calibri"/>
                <a:sym typeface="Calibri"/>
              </a:rPr>
              <a:t>Example</a:t>
            </a:r>
          </a:p>
          <a:p>
            <a:pPr marL="457200" lvl="2" indent="-431800">
              <a:lnSpc>
                <a:spcPct val="170000"/>
              </a:lnSpc>
              <a:buClr>
                <a:srgbClr val="AB0520"/>
              </a:buClr>
              <a:buSzPts val="3200"/>
              <a:buFont typeface="Calibri"/>
              <a:buChar char="●"/>
              <a:defRPr/>
            </a:pPr>
            <a:r>
              <a:rPr kumimoji="0" lang="en-US" sz="2400" b="0" i="0" u="none" strike="noStrike" kern="0" cap="none" spc="0" normalizeH="0" baseline="0" noProof="0" dirty="0">
                <a:ln>
                  <a:noFill/>
                </a:ln>
                <a:solidFill>
                  <a:schemeClr val="bg2">
                    <a:lumMod val="75000"/>
                    <a:lumOff val="25000"/>
                  </a:schemeClr>
                </a:solidFill>
                <a:effectLst/>
                <a:uLnTx/>
                <a:uFillTx/>
                <a:latin typeface="Proxima Nova" panose="02000506030000020004" pitchFamily="50" charset="0"/>
                <a:cs typeface="Calibri"/>
                <a:sym typeface="Calibri"/>
                <a:hlinkClick r:id="rId4">
                  <a:extLst>
                    <a:ext uri="{A12FA001-AC4F-418D-AE19-62706E023703}">
                      <ahyp:hlinkClr xmlns:ahyp="http://schemas.microsoft.com/office/drawing/2018/hyperlinkcolor" val="tx"/>
                    </a:ext>
                  </a:extLst>
                </a:hlinkClick>
              </a:rPr>
              <a:t>https://mailchi.mp/6d0b769fedca/nativewebinarseries5-13365486?e=[UNIQID</a:t>
            </a:r>
            <a:r>
              <a:rPr kumimoji="0" lang="en-US" sz="2400" b="0" i="0" u="none" strike="noStrike" kern="0" cap="none" spc="0" normalizeH="0" baseline="0" noProof="0" dirty="0">
                <a:ln>
                  <a:noFill/>
                </a:ln>
                <a:solidFill>
                  <a:schemeClr val="bg2">
                    <a:lumMod val="75000"/>
                    <a:lumOff val="25000"/>
                  </a:schemeClr>
                </a:solidFill>
                <a:effectLst/>
                <a:uLnTx/>
                <a:uFillTx/>
                <a:latin typeface="Proxima Nova" panose="02000506030000020004" pitchFamily="50" charset="0"/>
                <a:cs typeface="Calibri"/>
                <a:sym typeface="Calibri"/>
              </a:rPr>
              <a:t>] </a:t>
            </a:r>
          </a:p>
        </p:txBody>
      </p:sp>
    </p:spTree>
    <p:extLst>
      <p:ext uri="{BB962C8B-B14F-4D97-AF65-F5344CB8AC3E}">
        <p14:creationId xmlns:p14="http://schemas.microsoft.com/office/powerpoint/2010/main" val="1676135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Virtual Communications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49490" y="4341572"/>
            <a:ext cx="13339200" cy="5131035"/>
          </a:xfrm>
        </p:spPr>
        <p:txBody>
          <a:bodyPr/>
          <a:lstStyle/>
          <a:p>
            <a:pPr marL="558800" lvl="1" indent="0">
              <a:buNone/>
            </a:pPr>
            <a:endParaRPr lang="en-US" dirty="0"/>
          </a:p>
          <a:p>
            <a:pPr marL="558800" lvl="1" indent="0">
              <a:buNone/>
            </a:pPr>
            <a:endParaRPr lang="en-US" dirty="0"/>
          </a:p>
          <a:p>
            <a:r>
              <a:rPr lang="en-US" dirty="0"/>
              <a:t>Webinars</a:t>
            </a:r>
          </a:p>
          <a:p>
            <a:pPr lvl="1"/>
            <a:r>
              <a:rPr lang="en-US" sz="2400" dirty="0"/>
              <a:t>Allows for live questions</a:t>
            </a:r>
          </a:p>
          <a:p>
            <a:pPr lvl="1"/>
            <a:r>
              <a:rPr lang="en-US" sz="2400" dirty="0"/>
              <a:t>Content can be edited and repurposed</a:t>
            </a:r>
          </a:p>
          <a:p>
            <a:pPr lvl="1"/>
            <a:r>
              <a:rPr lang="en-US" sz="2400" dirty="0"/>
              <a:t>Best live engagement at &lt;1 hour</a:t>
            </a:r>
          </a:p>
          <a:p>
            <a:pPr lvl="1"/>
            <a:endParaRPr lang="en-US" sz="2400" dirty="0"/>
          </a:p>
          <a:p>
            <a:pPr marL="558800" lvl="1" indent="0">
              <a:buNone/>
            </a:pPr>
            <a:endParaRPr lang="en-US" dirty="0"/>
          </a:p>
          <a:p>
            <a:pPr marL="558800" lvl="1" indent="0">
              <a:buNone/>
            </a:pPr>
            <a:endParaRPr lang="en-US" dirty="0"/>
          </a:p>
          <a:p>
            <a:pPr lvl="1"/>
            <a:endParaRPr lang="en-US" dirty="0"/>
          </a:p>
          <a:p>
            <a:pPr marL="558800" lvl="1" indent="0">
              <a:buNone/>
            </a:pPr>
            <a:endParaRPr lang="en-US" dirty="0"/>
          </a:p>
          <a:p>
            <a:pPr marL="55880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64516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b="1" dirty="0">
                <a:solidFill>
                  <a:srgbClr val="0C234B"/>
                </a:solidFill>
                <a:latin typeface="Calibri" panose="020F0502020204030204" pitchFamily="34" charset="0"/>
                <a:cs typeface="Calibri" panose="020F0502020204030204" pitchFamily="34" charset="0"/>
              </a:rPr>
              <a:t>WELCOME</a:t>
            </a: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63778" y="5198836"/>
            <a:ext cx="13339200" cy="3730852"/>
          </a:xfrm>
        </p:spPr>
        <p:txBody>
          <a:bodyPr/>
          <a:lstStyle/>
          <a:p>
            <a:r>
              <a:rPr lang="en-US" dirty="0"/>
              <a:t>Introduction</a:t>
            </a:r>
          </a:p>
          <a:p>
            <a:r>
              <a:rPr lang="en-US" dirty="0"/>
              <a:t>Overview of today’s session</a:t>
            </a:r>
          </a:p>
        </p:txBody>
      </p:sp>
    </p:spTree>
    <p:extLst>
      <p:ext uri="{BB962C8B-B14F-4D97-AF65-F5344CB8AC3E}">
        <p14:creationId xmlns:p14="http://schemas.microsoft.com/office/powerpoint/2010/main" val="4148568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Webinars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63778" y="4123335"/>
            <a:ext cx="13339200" cy="5116748"/>
          </a:xfrm>
        </p:spPr>
        <p:txBody>
          <a:bodyPr/>
          <a:lstStyle/>
          <a:p>
            <a:pPr marL="558800" lvl="1" indent="0">
              <a:buNone/>
            </a:pPr>
            <a:endParaRPr lang="en-US" dirty="0"/>
          </a:p>
          <a:p>
            <a:r>
              <a:rPr lang="en-US" dirty="0"/>
              <a:t>Zoom Tips</a:t>
            </a:r>
          </a:p>
          <a:p>
            <a:pPr lvl="1"/>
            <a:r>
              <a:rPr lang="en-US" sz="2400" dirty="0"/>
              <a:t>Require registration</a:t>
            </a:r>
          </a:p>
          <a:p>
            <a:pPr lvl="2"/>
            <a:r>
              <a:rPr lang="en-US" sz="2000" dirty="0"/>
              <a:t>Allows you to have participants “opt-in” to receive future emails from you – i.e. helps you grow your email/newsletter audience</a:t>
            </a:r>
          </a:p>
          <a:p>
            <a:pPr lvl="2"/>
            <a:r>
              <a:rPr lang="en-US" sz="2000" dirty="0"/>
              <a:t>Allows you to collect important demographic information that can help you target your presentation</a:t>
            </a:r>
          </a:p>
          <a:p>
            <a:pPr lvl="2"/>
            <a:r>
              <a:rPr lang="en-US" sz="2000" dirty="0"/>
              <a:t>Allows your participants to submit their accommodations in advance</a:t>
            </a:r>
          </a:p>
          <a:p>
            <a:pPr lvl="2"/>
            <a:r>
              <a:rPr lang="en-US" sz="2000" dirty="0"/>
              <a:t>Allows you to push reminders and send follow-up information</a:t>
            </a:r>
          </a:p>
          <a:p>
            <a:pPr marL="1028700" lvl="2" indent="0">
              <a:buNone/>
            </a:pPr>
            <a:endParaRPr lang="en-US" dirty="0"/>
          </a:p>
          <a:p>
            <a:pPr lvl="1"/>
            <a:r>
              <a:rPr lang="en-US" sz="2400" dirty="0"/>
              <a:t>Multiple options to participate</a:t>
            </a:r>
          </a:p>
          <a:p>
            <a:pPr lvl="2"/>
            <a:r>
              <a:rPr lang="en-US" sz="2000" dirty="0"/>
              <a:t>Allow for dial-in for participants who might not have reliable internet access</a:t>
            </a:r>
          </a:p>
          <a:p>
            <a:pPr lvl="2"/>
            <a:r>
              <a:rPr lang="en-US" sz="2000" dirty="0"/>
              <a:t>Record and share video after for participants who were unable to attend full session or would like to review content/share with others (make sure video is accessible!)</a:t>
            </a:r>
          </a:p>
          <a:p>
            <a:pPr marL="1028700" lvl="2" indent="0">
              <a:buNone/>
            </a:pPr>
            <a:endParaRPr lang="en-US" dirty="0"/>
          </a:p>
          <a:p>
            <a:pPr marL="1028700" lvl="2" indent="0">
              <a:buNone/>
            </a:pPr>
            <a:endParaRPr lang="en-US" dirty="0"/>
          </a:p>
          <a:p>
            <a:pPr marL="1028700" lvl="2" indent="0">
              <a:buNone/>
            </a:pPr>
            <a:endParaRPr lang="en-US" dirty="0"/>
          </a:p>
          <a:p>
            <a:pPr marL="558800" lvl="1" indent="0">
              <a:buNone/>
            </a:pPr>
            <a:endParaRPr lang="en-US" dirty="0"/>
          </a:p>
          <a:p>
            <a:pPr marL="558800" lvl="1" indent="0">
              <a:buNone/>
            </a:pPr>
            <a:endParaRPr lang="en-US" dirty="0"/>
          </a:p>
          <a:p>
            <a:pPr lvl="1"/>
            <a:endParaRPr lang="en-US" dirty="0"/>
          </a:p>
          <a:p>
            <a:pPr marL="558800" lvl="1" indent="0">
              <a:buNone/>
            </a:pPr>
            <a:endParaRPr lang="en-US" dirty="0"/>
          </a:p>
          <a:p>
            <a:pPr marL="55880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60739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a:xfrm>
            <a:off x="3763777" y="1782640"/>
            <a:ext cx="13086900" cy="2511000"/>
          </a:xfrm>
        </p:spPr>
        <p:txBody>
          <a:bodyPr/>
          <a:lstStyle/>
          <a:p>
            <a:r>
              <a:rPr lang="en-US" dirty="0"/>
              <a:t>Webinars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63777" y="3491632"/>
            <a:ext cx="14509935" cy="6035078"/>
          </a:xfrm>
        </p:spPr>
        <p:txBody>
          <a:bodyPr/>
          <a:lstStyle/>
          <a:p>
            <a:pPr marL="558800" lvl="1" indent="0">
              <a:buNone/>
            </a:pPr>
            <a:endParaRPr lang="en-US" dirty="0"/>
          </a:p>
          <a:p>
            <a:r>
              <a:rPr lang="en-US" dirty="0"/>
              <a:t>Zoom Tips</a:t>
            </a:r>
          </a:p>
          <a:p>
            <a:pPr lvl="1"/>
            <a:r>
              <a:rPr lang="en-US" sz="2400" dirty="0"/>
              <a:t>Make sessions interactive</a:t>
            </a:r>
          </a:p>
          <a:p>
            <a:pPr lvl="2"/>
            <a:r>
              <a:rPr lang="en-US" sz="2000" dirty="0"/>
              <a:t>Zoom built-in Q&amp;A and polls</a:t>
            </a:r>
          </a:p>
          <a:p>
            <a:pPr lvl="2"/>
            <a:r>
              <a:rPr lang="en-US" sz="2000" dirty="0"/>
              <a:t>Can also use third-party engagement tools like </a:t>
            </a:r>
            <a:r>
              <a:rPr lang="en-US" sz="2000" dirty="0">
                <a:solidFill>
                  <a:schemeClr val="bg2">
                    <a:lumMod val="75000"/>
                    <a:lumOff val="25000"/>
                  </a:schemeClr>
                </a:solidFill>
                <a:hlinkClick r:id="rId3">
                  <a:extLst>
                    <a:ext uri="{A12FA001-AC4F-418D-AE19-62706E023703}">
                      <ahyp:hlinkClr xmlns:ahyp="http://schemas.microsoft.com/office/drawing/2018/hyperlinkcolor" val="tx"/>
                    </a:ext>
                  </a:extLst>
                </a:hlinkClick>
              </a:rPr>
              <a:t>Mentimeter</a:t>
            </a:r>
            <a:endParaRPr lang="en-US" sz="2000" dirty="0">
              <a:solidFill>
                <a:schemeClr val="bg2">
                  <a:lumMod val="75000"/>
                  <a:lumOff val="25000"/>
                </a:schemeClr>
              </a:solidFill>
            </a:endParaRPr>
          </a:p>
          <a:p>
            <a:pPr lvl="2"/>
            <a:endParaRPr lang="en-US" dirty="0">
              <a:solidFill>
                <a:schemeClr val="bg2">
                  <a:lumMod val="75000"/>
                  <a:lumOff val="25000"/>
                </a:schemeClr>
              </a:solidFill>
            </a:endParaRPr>
          </a:p>
          <a:p>
            <a:pPr lvl="1"/>
            <a:r>
              <a:rPr lang="en-US" sz="2400" dirty="0"/>
              <a:t>Common accommodations to be prepared for</a:t>
            </a:r>
          </a:p>
          <a:p>
            <a:pPr lvl="2"/>
            <a:r>
              <a:rPr lang="en-US" sz="2000" dirty="0"/>
              <a:t>Interpreters – sign language or other language</a:t>
            </a:r>
          </a:p>
          <a:p>
            <a:pPr lvl="3"/>
            <a:r>
              <a:rPr lang="en-US" sz="2000" dirty="0"/>
              <a:t>Two interpreters; change places every 15 minutes</a:t>
            </a:r>
          </a:p>
          <a:p>
            <a:pPr lvl="3"/>
            <a:r>
              <a:rPr lang="en-US" sz="2000" dirty="0"/>
              <a:t>Spotlight interpreter as well as active speaker</a:t>
            </a:r>
          </a:p>
          <a:p>
            <a:pPr lvl="3"/>
            <a:r>
              <a:rPr lang="en-US" sz="2000" dirty="0"/>
              <a:t>Suggest that participants use the “side-by-side” view in Zoom so they can slide the toggle to adjust their display</a:t>
            </a:r>
          </a:p>
          <a:p>
            <a:pPr lvl="2"/>
            <a:r>
              <a:rPr lang="en-US" sz="2000" dirty="0"/>
              <a:t>CART Captions – can be turned on or off</a:t>
            </a:r>
          </a:p>
          <a:p>
            <a:pPr lvl="3"/>
            <a:r>
              <a:rPr lang="en-US" sz="2000" dirty="0"/>
              <a:t>Auto-captions are highly inaccurate and not considered accessible</a:t>
            </a:r>
          </a:p>
          <a:p>
            <a:pPr lvl="3"/>
            <a:r>
              <a:rPr lang="en-US" sz="2000" dirty="0"/>
              <a:t>Mixed case has been demonstrated as being easier to read than all caps</a:t>
            </a:r>
          </a:p>
          <a:p>
            <a:pPr lvl="3"/>
            <a:r>
              <a:rPr lang="en-US" sz="2000" dirty="0"/>
              <a:t>Share PowerPoints and any planned videos with interpreters and captioners in advance</a:t>
            </a:r>
          </a:p>
          <a:p>
            <a:pPr lvl="2"/>
            <a:r>
              <a:rPr lang="en-US" sz="2000" dirty="0"/>
              <a:t>Verbal descriptions of speakers and presentations</a:t>
            </a:r>
          </a:p>
          <a:p>
            <a:pPr lvl="2"/>
            <a:r>
              <a:rPr lang="en-US" sz="2000" dirty="0"/>
              <a:t>Participants may also ask that you share PowerPoint decks in advance (make sure deck is accessible!)</a:t>
            </a:r>
          </a:p>
          <a:p>
            <a:pPr marL="1028700" lvl="2" indent="0">
              <a:buNone/>
            </a:pPr>
            <a:endParaRPr lang="en-US" dirty="0">
              <a:solidFill>
                <a:schemeClr val="bg2">
                  <a:lumMod val="75000"/>
                  <a:lumOff val="25000"/>
                </a:schemeClr>
              </a:solidFill>
            </a:endParaRPr>
          </a:p>
          <a:p>
            <a:pPr lvl="2"/>
            <a:endParaRPr lang="en-US" dirty="0"/>
          </a:p>
          <a:p>
            <a:pPr marL="1028700" lvl="2" indent="0">
              <a:buNone/>
            </a:pPr>
            <a:endParaRPr lang="en-US" dirty="0"/>
          </a:p>
          <a:p>
            <a:pPr marL="558800" lvl="1" indent="0">
              <a:buNone/>
            </a:pPr>
            <a:endParaRPr lang="en-US" dirty="0"/>
          </a:p>
          <a:p>
            <a:pPr marL="558800" lvl="1" indent="0">
              <a:buNone/>
            </a:pPr>
            <a:endParaRPr lang="en-US" dirty="0"/>
          </a:p>
          <a:p>
            <a:pPr lvl="1"/>
            <a:endParaRPr lang="en-US" dirty="0"/>
          </a:p>
          <a:p>
            <a:pPr marL="558800" lvl="1" indent="0">
              <a:buNone/>
            </a:pPr>
            <a:endParaRPr lang="en-US" dirty="0"/>
          </a:p>
          <a:p>
            <a:pPr marL="55880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007466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screenshot of a video call&#10;&#10;Description automatically generated">
            <a:extLst>
              <a:ext uri="{FF2B5EF4-FFF2-40B4-BE49-F238E27FC236}">
                <a16:creationId xmlns:a16="http://schemas.microsoft.com/office/drawing/2014/main" id="{D15B6C98-13CB-9153-40D7-E9F8BC42D506}"/>
              </a:ext>
            </a:extLst>
          </p:cNvPr>
          <p:cNvPicPr>
            <a:picLocks noChangeAspect="1"/>
          </p:cNvPicPr>
          <p:nvPr/>
        </p:nvPicPr>
        <p:blipFill>
          <a:blip r:embed="rId3"/>
          <a:stretch>
            <a:fillRect/>
          </a:stretch>
        </p:blipFill>
        <p:spPr>
          <a:xfrm>
            <a:off x="3746786" y="2072214"/>
            <a:ext cx="12610527" cy="8093200"/>
          </a:xfrm>
          <a:prstGeom prst="rect">
            <a:avLst/>
          </a:prstGeom>
        </p:spPr>
      </p:pic>
    </p:spTree>
    <p:extLst>
      <p:ext uri="{BB962C8B-B14F-4D97-AF65-F5344CB8AC3E}">
        <p14:creationId xmlns:p14="http://schemas.microsoft.com/office/powerpoint/2010/main" val="318555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2506477" y="3248744"/>
            <a:ext cx="14509935" cy="6035078"/>
          </a:xfrm>
        </p:spPr>
        <p:txBody>
          <a:bodyPr/>
          <a:lstStyle/>
          <a:p>
            <a:pPr marL="558800" lvl="1" indent="0">
              <a:buNone/>
            </a:pPr>
            <a:endParaRPr lang="en-US" dirty="0"/>
          </a:p>
          <a:p>
            <a:pPr marL="25400" indent="0">
              <a:buNone/>
            </a:pPr>
            <a:r>
              <a:rPr lang="en-US" dirty="0"/>
              <a:t>“The power of the [internet] is in its universality. Access by everyone regardless of disability is an essential aspect.” </a:t>
            </a:r>
          </a:p>
          <a:p>
            <a:pPr marL="25400" indent="0">
              <a:buNone/>
            </a:pPr>
            <a:endParaRPr lang="en-US" dirty="0"/>
          </a:p>
          <a:p>
            <a:pPr marL="25400" indent="0">
              <a:buNone/>
            </a:pPr>
            <a:r>
              <a:rPr lang="en-US" sz="2800" dirty="0"/>
              <a:t>—Sir Tim Berners-Lee, inventor of the World Wide Web</a:t>
            </a:r>
          </a:p>
        </p:txBody>
      </p:sp>
    </p:spTree>
    <p:extLst>
      <p:ext uri="{BB962C8B-B14F-4D97-AF65-F5344CB8AC3E}">
        <p14:creationId xmlns:p14="http://schemas.microsoft.com/office/powerpoint/2010/main" val="1233440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pPr algn="ctr"/>
            <a:r>
              <a:rPr lang="en-US" b="1" dirty="0">
                <a:solidFill>
                  <a:srgbClr val="0C234B"/>
                </a:solidFill>
                <a:latin typeface="Calibri" panose="020F0502020204030204" pitchFamily="34" charset="0"/>
                <a:cs typeface="Calibri" panose="020F0502020204030204" pitchFamily="34" charset="0"/>
              </a:rPr>
              <a:t>Contact</a:t>
            </a: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p:txBody>
          <a:bodyPr/>
          <a:lstStyle/>
          <a:p>
            <a:pPr marL="25400" indent="0" algn="ctr">
              <a:buNone/>
            </a:pPr>
            <a:r>
              <a:rPr lang="en-US" dirty="0">
                <a:solidFill>
                  <a:srgbClr val="AB0520"/>
                </a:solidFill>
              </a:rPr>
              <a:t>Elizabeth Jeffrey-Franco</a:t>
            </a:r>
          </a:p>
          <a:p>
            <a:pPr marL="25400" indent="0" algn="ctr">
              <a:buNone/>
            </a:pPr>
            <a:r>
              <a:rPr lang="en-US" dirty="0"/>
              <a:t>elizabethjeffrey@arizona.edu</a:t>
            </a:r>
          </a:p>
        </p:txBody>
      </p:sp>
    </p:spTree>
    <p:extLst>
      <p:ext uri="{BB962C8B-B14F-4D97-AF65-F5344CB8AC3E}">
        <p14:creationId xmlns:p14="http://schemas.microsoft.com/office/powerpoint/2010/main" val="3814118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b="1" dirty="0">
                <a:solidFill>
                  <a:srgbClr val="0C234B"/>
                </a:solidFill>
                <a:latin typeface="Calibri" panose="020F0502020204030204" pitchFamily="34" charset="0"/>
                <a:cs typeface="Calibri" panose="020F0502020204030204" pitchFamily="34" charset="0"/>
              </a:rPr>
              <a:t>AGENDA</a:t>
            </a: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63778" y="5198836"/>
            <a:ext cx="13339200" cy="3730852"/>
          </a:xfrm>
        </p:spPr>
        <p:txBody>
          <a:bodyPr/>
          <a:lstStyle/>
          <a:p>
            <a:r>
              <a:rPr lang="en-US" dirty="0"/>
              <a:t>Plain Language and Easy Read</a:t>
            </a:r>
          </a:p>
          <a:p>
            <a:r>
              <a:rPr lang="en-US" dirty="0"/>
              <a:t>Accessible Digital Design</a:t>
            </a:r>
          </a:p>
          <a:p>
            <a:r>
              <a:rPr lang="en-US" dirty="0"/>
              <a:t>Virtual Communication Channels and Strategies</a:t>
            </a:r>
          </a:p>
        </p:txBody>
      </p:sp>
    </p:spTree>
    <p:extLst>
      <p:ext uri="{BB962C8B-B14F-4D97-AF65-F5344CB8AC3E}">
        <p14:creationId xmlns:p14="http://schemas.microsoft.com/office/powerpoint/2010/main" val="2285247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Principles for creating accessible resources.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63778" y="5198836"/>
            <a:ext cx="13339200" cy="3487964"/>
          </a:xfrm>
        </p:spPr>
        <p:txBody>
          <a:bodyPr/>
          <a:lstStyle/>
          <a:p>
            <a:r>
              <a:rPr lang="en-US" dirty="0"/>
              <a:t>Use simple words</a:t>
            </a:r>
          </a:p>
          <a:p>
            <a:pPr lvl="1"/>
            <a:r>
              <a:rPr lang="en-US" sz="2400" dirty="0"/>
              <a:t>For example:</a:t>
            </a:r>
          </a:p>
          <a:p>
            <a:pPr lvl="1"/>
            <a:endParaRPr lang="en-US" sz="2400" dirty="0"/>
          </a:p>
          <a:p>
            <a:pPr marL="558800" lvl="1" indent="0">
              <a:buNone/>
            </a:pPr>
            <a:r>
              <a:rPr lang="en-US" sz="2400" dirty="0"/>
              <a:t>These words tell a story using only the ten hundred words people use most often. Even though the words aren't hard, you can talk about hard ideas. Easy words can help you talk about hard ideas and let more people understand. You can try to do the same thing with the </a:t>
            </a:r>
            <a:r>
              <a:rPr lang="en-US" sz="2400" dirty="0">
                <a:solidFill>
                  <a:schemeClr val="bg2">
                    <a:lumMod val="75000"/>
                    <a:lumOff val="25000"/>
                  </a:schemeClr>
                </a:solidFill>
                <a:hlinkClick r:id="rId3">
                  <a:extLst>
                    <a:ext uri="{A12FA001-AC4F-418D-AE19-62706E023703}">
                      <ahyp:hlinkClr xmlns:ahyp="http://schemas.microsoft.com/office/drawing/2018/hyperlinkcolor" val="tx"/>
                    </a:ext>
                  </a:extLst>
                </a:hlinkClick>
              </a:rPr>
              <a:t>Up-Goer Five</a:t>
            </a:r>
            <a:r>
              <a:rPr lang="en-US" sz="2400" dirty="0"/>
              <a:t>.</a:t>
            </a:r>
            <a:endParaRPr lang="en-US" sz="2400" dirty="0">
              <a:solidFill>
                <a:schemeClr val="bg2">
                  <a:lumMod val="75000"/>
                  <a:lumOff val="25000"/>
                </a:schemeClr>
              </a:solidFill>
            </a:endParaRPr>
          </a:p>
        </p:txBody>
      </p:sp>
    </p:spTree>
    <p:extLst>
      <p:ext uri="{BB962C8B-B14F-4D97-AF65-F5344CB8AC3E}">
        <p14:creationId xmlns:p14="http://schemas.microsoft.com/office/powerpoint/2010/main" val="1230190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Principles for creating accessible resources.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63778" y="4806867"/>
            <a:ext cx="13339200" cy="2702152"/>
          </a:xfrm>
        </p:spPr>
        <p:txBody>
          <a:bodyPr/>
          <a:lstStyle/>
          <a:p>
            <a:r>
              <a:rPr lang="en-US" dirty="0"/>
              <a:t>Reduce idea density (the amount of ideas per sentence)</a:t>
            </a:r>
          </a:p>
          <a:p>
            <a:pPr lvl="1"/>
            <a:r>
              <a:rPr lang="en-US" sz="2400" dirty="0"/>
              <a:t>For example:</a:t>
            </a:r>
          </a:p>
          <a:p>
            <a:pPr marL="558800" lvl="1" indent="0">
              <a:buNone/>
            </a:pPr>
            <a:r>
              <a:rPr lang="en-US" sz="2400" b="1" dirty="0"/>
              <a:t>Members of Congress (your Representative and your Senators) have a national office in Washington, D.C. and one or more offices in the state they're from.</a:t>
            </a:r>
          </a:p>
        </p:txBody>
      </p:sp>
      <p:sp>
        <p:nvSpPr>
          <p:cNvPr id="4" name="TextBox 3">
            <a:extLst>
              <a:ext uri="{FF2B5EF4-FFF2-40B4-BE49-F238E27FC236}">
                <a16:creationId xmlns:a16="http://schemas.microsoft.com/office/drawing/2014/main" id="{233F3F98-A182-7ADA-31B1-472403A6D4BD}"/>
              </a:ext>
            </a:extLst>
          </p:cNvPr>
          <p:cNvSpPr txBox="1"/>
          <p:nvPr/>
        </p:nvSpPr>
        <p:spPr>
          <a:xfrm>
            <a:off x="3863791" y="7345347"/>
            <a:ext cx="10065544" cy="2677656"/>
          </a:xfrm>
          <a:prstGeom prst="rect">
            <a:avLst/>
          </a:prstGeom>
          <a:noFill/>
        </p:spPr>
        <p:txBody>
          <a:bodyPr wrap="square">
            <a:spAutoFit/>
          </a:bodyPr>
          <a:lstStyle/>
          <a:p>
            <a:pPr marL="558800" lvl="1" indent="0">
              <a:buNone/>
            </a:pPr>
            <a:r>
              <a:rPr lang="en-US" sz="2400" dirty="0">
                <a:solidFill>
                  <a:srgbClr val="0C234B"/>
                </a:solidFill>
                <a:latin typeface="Calibri" panose="020F0502020204030204" pitchFamily="34" charset="0"/>
                <a:cs typeface="Calibri" panose="020F0502020204030204" pitchFamily="34" charset="0"/>
              </a:rPr>
              <a:t>Your Representative and your Senators are your Members of Congress.</a:t>
            </a:r>
          </a:p>
          <a:p>
            <a:pPr marL="558800" lvl="1" indent="0">
              <a:buNone/>
            </a:pPr>
            <a:endParaRPr lang="en-US" sz="2400" dirty="0">
              <a:solidFill>
                <a:srgbClr val="0C234B"/>
              </a:solidFill>
              <a:latin typeface="Calibri" panose="020F0502020204030204" pitchFamily="34" charset="0"/>
              <a:cs typeface="Calibri" panose="020F0502020204030204" pitchFamily="34" charset="0"/>
            </a:endParaRPr>
          </a:p>
          <a:p>
            <a:pPr marL="558800" lvl="1" indent="0">
              <a:buNone/>
            </a:pPr>
            <a:r>
              <a:rPr lang="en-US" sz="2400" dirty="0">
                <a:solidFill>
                  <a:srgbClr val="0C234B"/>
                </a:solidFill>
                <a:latin typeface="Calibri" panose="020F0502020204030204" pitchFamily="34" charset="0"/>
                <a:cs typeface="Calibri" panose="020F0502020204030204" pitchFamily="34" charset="0"/>
              </a:rPr>
              <a:t>Members of Congress have more than one office.</a:t>
            </a:r>
          </a:p>
          <a:p>
            <a:pPr marL="558800" lvl="1" indent="0">
              <a:buNone/>
            </a:pPr>
            <a:endParaRPr lang="en-US" sz="2400" dirty="0">
              <a:solidFill>
                <a:srgbClr val="0C234B"/>
              </a:solidFill>
              <a:latin typeface="Calibri" panose="020F0502020204030204" pitchFamily="34" charset="0"/>
              <a:cs typeface="Calibri" panose="020F0502020204030204" pitchFamily="34" charset="0"/>
            </a:endParaRPr>
          </a:p>
          <a:p>
            <a:pPr marL="558800" lvl="1" indent="0">
              <a:buNone/>
            </a:pPr>
            <a:r>
              <a:rPr lang="en-US" sz="2400" dirty="0">
                <a:solidFill>
                  <a:srgbClr val="0C234B"/>
                </a:solidFill>
                <a:latin typeface="Calibri" panose="020F0502020204030204" pitchFamily="34" charset="0"/>
                <a:cs typeface="Calibri" panose="020F0502020204030204" pitchFamily="34" charset="0"/>
              </a:rPr>
              <a:t>Each Member of Congress has one national office in Washington, D.C.</a:t>
            </a:r>
          </a:p>
          <a:p>
            <a:pPr marL="558800" lvl="1" indent="0">
              <a:buNone/>
            </a:pPr>
            <a:endParaRPr lang="en-US" sz="2400" dirty="0">
              <a:solidFill>
                <a:srgbClr val="0C234B"/>
              </a:solidFill>
              <a:latin typeface="Calibri" panose="020F0502020204030204" pitchFamily="34" charset="0"/>
              <a:cs typeface="Calibri" panose="020F0502020204030204" pitchFamily="34" charset="0"/>
            </a:endParaRPr>
          </a:p>
          <a:p>
            <a:pPr marL="558800" lvl="1" indent="0">
              <a:buNone/>
            </a:pPr>
            <a:r>
              <a:rPr lang="en-US" sz="2400" dirty="0">
                <a:solidFill>
                  <a:srgbClr val="0C234B"/>
                </a:solidFill>
                <a:latin typeface="Calibri" panose="020F0502020204030204" pitchFamily="34" charset="0"/>
                <a:cs typeface="Calibri" panose="020F0502020204030204" pitchFamily="34" charset="0"/>
              </a:rPr>
              <a:t>They also have one or more offices in the state they are from.</a:t>
            </a:r>
          </a:p>
        </p:txBody>
      </p:sp>
    </p:spTree>
    <p:extLst>
      <p:ext uri="{BB962C8B-B14F-4D97-AF65-F5344CB8AC3E}">
        <p14:creationId xmlns:p14="http://schemas.microsoft.com/office/powerpoint/2010/main" val="3865976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Principles for creating accessible resources.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63778" y="5198836"/>
            <a:ext cx="13339200" cy="2702152"/>
          </a:xfrm>
        </p:spPr>
        <p:txBody>
          <a:bodyPr/>
          <a:lstStyle/>
          <a:p>
            <a:r>
              <a:rPr lang="en-US" dirty="0"/>
              <a:t>Cognitive accessibility is not about cutting out information, it’s about conveying complex information in a simple way. </a:t>
            </a:r>
            <a:endParaRPr lang="en-US" b="1" dirty="0"/>
          </a:p>
        </p:txBody>
      </p:sp>
    </p:spTree>
    <p:extLst>
      <p:ext uri="{BB962C8B-B14F-4D97-AF65-F5344CB8AC3E}">
        <p14:creationId xmlns:p14="http://schemas.microsoft.com/office/powerpoint/2010/main" val="115740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777691" y="3941536"/>
            <a:ext cx="5813610" cy="2702152"/>
          </a:xfrm>
        </p:spPr>
        <p:txBody>
          <a:bodyPr/>
          <a:lstStyle/>
          <a:p>
            <a:pPr marL="25400" indent="0">
              <a:buNone/>
            </a:pPr>
            <a:r>
              <a:rPr lang="en-US" dirty="0"/>
              <a:t>Complex sentence</a:t>
            </a:r>
          </a:p>
          <a:p>
            <a:pPr marL="25400" indent="0">
              <a:buNone/>
            </a:pPr>
            <a:r>
              <a:rPr lang="en-US" sz="2400" dirty="0"/>
              <a:t>Many autistic students have expressed difficulty accessing information regarding receiving disability accommodations. </a:t>
            </a:r>
            <a:endParaRPr lang="en-US" sz="2400" b="1" dirty="0"/>
          </a:p>
        </p:txBody>
      </p:sp>
      <p:sp>
        <p:nvSpPr>
          <p:cNvPr id="8" name="Text Placeholder 4">
            <a:extLst>
              <a:ext uri="{FF2B5EF4-FFF2-40B4-BE49-F238E27FC236}">
                <a16:creationId xmlns:a16="http://schemas.microsoft.com/office/drawing/2014/main" id="{4EA5A8D0-077C-A808-B083-A9E516546950}"/>
              </a:ext>
            </a:extLst>
          </p:cNvPr>
          <p:cNvSpPr txBox="1">
            <a:spLocks/>
          </p:cNvSpPr>
          <p:nvPr/>
        </p:nvSpPr>
        <p:spPr>
          <a:xfrm>
            <a:off x="7088003" y="3941536"/>
            <a:ext cx="5813610" cy="2702152"/>
          </a:xfrm>
          <a:prstGeom prst="rect">
            <a:avLst/>
          </a:prstGeom>
          <a:noFill/>
          <a:ln>
            <a:noFill/>
          </a:ln>
        </p:spPr>
        <p:txBody>
          <a:bodyPr spcFirstLastPara="1" wrap="square" lIns="146300" tIns="73150" rIns="146300" bIns="73150" anchor="t" anchorCtr="0">
            <a:noAutofit/>
          </a:bodyPr>
          <a:lstStyle>
            <a:defPPr marR="0" lvl="0" algn="l" rtl="0">
              <a:lnSpc>
                <a:spcPct val="100000"/>
              </a:lnSpc>
              <a:spcBef>
                <a:spcPts val="0"/>
              </a:spcBef>
              <a:spcAft>
                <a:spcPts val="0"/>
              </a:spcAft>
            </a:defPPr>
            <a:lvl1pPr marL="457200" marR="0" lvl="0" indent="-431800" algn="l" rtl="0">
              <a:lnSpc>
                <a:spcPct val="170000"/>
              </a:lnSpc>
              <a:spcBef>
                <a:spcPts val="0"/>
              </a:spcBef>
              <a:spcAft>
                <a:spcPts val="0"/>
              </a:spcAft>
              <a:buClr>
                <a:schemeClr val="lt2"/>
              </a:buClr>
              <a:buSzPts val="3200"/>
              <a:buFont typeface="Calibri"/>
              <a:buChar char="●"/>
              <a:defRPr sz="4000" b="0" i="0" u="none" strike="noStrike" cap="none">
                <a:solidFill>
                  <a:schemeClr val="dk2"/>
                </a:solidFill>
                <a:latin typeface="Proxima Nova" panose="02000506030000020004" pitchFamily="50" charset="0"/>
                <a:ea typeface="Proxima Nova" panose="02000506030000020004" pitchFamily="50" charset="0"/>
                <a:cs typeface="Calibri"/>
                <a:sym typeface="Calibri"/>
              </a:defRPr>
            </a:lvl1pPr>
            <a:lvl2pPr marL="914400" marR="0" lvl="1" indent="-355600" algn="l" rtl="0">
              <a:lnSpc>
                <a:spcPct val="115000"/>
              </a:lnSpc>
              <a:spcBef>
                <a:spcPts val="0"/>
              </a:spcBef>
              <a:spcAft>
                <a:spcPts val="0"/>
              </a:spcAft>
              <a:buClr>
                <a:schemeClr val="lt2"/>
              </a:buClr>
              <a:buSzPts val="2000"/>
              <a:buFont typeface="Calibri"/>
              <a:buChar char="○"/>
              <a:defRPr sz="2000" b="0" i="0" u="none" strike="noStrike" cap="none">
                <a:solidFill>
                  <a:schemeClr val="dk2"/>
                </a:solidFill>
                <a:latin typeface="Calibri"/>
                <a:ea typeface="Calibri"/>
                <a:cs typeface="Calibri"/>
                <a:sym typeface="Calibri"/>
              </a:defRPr>
            </a:lvl2pPr>
            <a:lvl3pPr marL="1371600" marR="0" lvl="2"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9pPr>
          </a:lstStyle>
          <a:p>
            <a:pPr marL="25400" indent="0">
              <a:buFont typeface="Calibri"/>
              <a:buNone/>
            </a:pPr>
            <a:r>
              <a:rPr lang="en-US" dirty="0"/>
              <a:t>Complex idea removed</a:t>
            </a:r>
          </a:p>
          <a:p>
            <a:pPr marL="25400" indent="0">
              <a:buFont typeface="Calibri"/>
              <a:buNone/>
            </a:pPr>
            <a:r>
              <a:rPr lang="en-US" sz="2400" dirty="0"/>
              <a:t>Many autistic students say it is</a:t>
            </a:r>
          </a:p>
          <a:p>
            <a:pPr marL="25400" indent="0">
              <a:buFont typeface="Calibri"/>
              <a:buNone/>
            </a:pPr>
            <a:r>
              <a:rPr lang="en-US" sz="2400" dirty="0"/>
              <a:t>hard to get information.</a:t>
            </a:r>
            <a:endParaRPr lang="en-US" sz="2400" b="1" dirty="0"/>
          </a:p>
        </p:txBody>
      </p:sp>
      <p:sp>
        <p:nvSpPr>
          <p:cNvPr id="9" name="Text Placeholder 4">
            <a:extLst>
              <a:ext uri="{FF2B5EF4-FFF2-40B4-BE49-F238E27FC236}">
                <a16:creationId xmlns:a16="http://schemas.microsoft.com/office/drawing/2014/main" id="{3FEF4A17-3AAD-0041-FF46-78FE8297EF2D}"/>
              </a:ext>
            </a:extLst>
          </p:cNvPr>
          <p:cNvSpPr txBox="1">
            <a:spLocks/>
          </p:cNvSpPr>
          <p:nvPr/>
        </p:nvSpPr>
        <p:spPr>
          <a:xfrm>
            <a:off x="13398315" y="3954009"/>
            <a:ext cx="5813610" cy="2702152"/>
          </a:xfrm>
          <a:prstGeom prst="rect">
            <a:avLst/>
          </a:prstGeom>
          <a:noFill/>
          <a:ln>
            <a:noFill/>
          </a:ln>
        </p:spPr>
        <p:txBody>
          <a:bodyPr spcFirstLastPara="1" wrap="square" lIns="146300" tIns="73150" rIns="146300" bIns="73150" anchor="t" anchorCtr="0">
            <a:noAutofit/>
          </a:bodyPr>
          <a:lstStyle>
            <a:defPPr marR="0" lvl="0" algn="l" rtl="0">
              <a:lnSpc>
                <a:spcPct val="100000"/>
              </a:lnSpc>
              <a:spcBef>
                <a:spcPts val="0"/>
              </a:spcBef>
              <a:spcAft>
                <a:spcPts val="0"/>
              </a:spcAft>
            </a:defPPr>
            <a:lvl1pPr marL="457200" marR="0" lvl="0" indent="-431800" algn="l" rtl="0">
              <a:lnSpc>
                <a:spcPct val="170000"/>
              </a:lnSpc>
              <a:spcBef>
                <a:spcPts val="0"/>
              </a:spcBef>
              <a:spcAft>
                <a:spcPts val="0"/>
              </a:spcAft>
              <a:buClr>
                <a:schemeClr val="lt2"/>
              </a:buClr>
              <a:buSzPts val="3200"/>
              <a:buFont typeface="Calibri"/>
              <a:buChar char="●"/>
              <a:defRPr sz="4000" b="0" i="0" u="none" strike="noStrike" cap="none">
                <a:solidFill>
                  <a:schemeClr val="dk2"/>
                </a:solidFill>
                <a:latin typeface="Proxima Nova" panose="02000506030000020004" pitchFamily="50" charset="0"/>
                <a:ea typeface="Proxima Nova" panose="02000506030000020004" pitchFamily="50" charset="0"/>
                <a:cs typeface="Calibri"/>
                <a:sym typeface="Calibri"/>
              </a:defRPr>
            </a:lvl1pPr>
            <a:lvl2pPr marL="914400" marR="0" lvl="1" indent="-355600" algn="l" rtl="0">
              <a:lnSpc>
                <a:spcPct val="115000"/>
              </a:lnSpc>
              <a:spcBef>
                <a:spcPts val="0"/>
              </a:spcBef>
              <a:spcAft>
                <a:spcPts val="0"/>
              </a:spcAft>
              <a:buClr>
                <a:schemeClr val="lt2"/>
              </a:buClr>
              <a:buSzPts val="2000"/>
              <a:buFont typeface="Calibri"/>
              <a:buChar char="○"/>
              <a:defRPr sz="2000" b="0" i="0" u="none" strike="noStrike" cap="none">
                <a:solidFill>
                  <a:schemeClr val="dk2"/>
                </a:solidFill>
                <a:latin typeface="Calibri"/>
                <a:ea typeface="Calibri"/>
                <a:cs typeface="Calibri"/>
                <a:sym typeface="Calibri"/>
              </a:defRPr>
            </a:lvl2pPr>
            <a:lvl3pPr marL="1371600" marR="0" lvl="2"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9pPr>
          </a:lstStyle>
          <a:p>
            <a:pPr marL="25400" indent="0">
              <a:buFont typeface="Calibri"/>
              <a:buNone/>
            </a:pPr>
            <a:r>
              <a:rPr lang="en-US" dirty="0"/>
              <a:t>Complex idea explained</a:t>
            </a:r>
          </a:p>
          <a:p>
            <a:pPr marL="25400" indent="0">
              <a:buFont typeface="Calibri"/>
              <a:buNone/>
            </a:pPr>
            <a:r>
              <a:rPr lang="en-US" sz="2400" dirty="0"/>
              <a:t>Many autistic students say it is hard to get information about accommodations.</a:t>
            </a:r>
          </a:p>
          <a:p>
            <a:pPr marL="25400" indent="0">
              <a:buFont typeface="Calibri"/>
              <a:buNone/>
            </a:pPr>
            <a:r>
              <a:rPr lang="en-US" sz="2400" dirty="0"/>
              <a:t>Accommodations are changes that make things easier for people with disabilities.</a:t>
            </a:r>
          </a:p>
        </p:txBody>
      </p:sp>
    </p:spTree>
    <p:extLst>
      <p:ext uri="{BB962C8B-B14F-4D97-AF65-F5344CB8AC3E}">
        <p14:creationId xmlns:p14="http://schemas.microsoft.com/office/powerpoint/2010/main" val="151924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Principles for creating accessible resources.</a:t>
            </a:r>
            <a:endParaRPr lang="en-US" b="1" dirty="0">
              <a:solidFill>
                <a:srgbClr val="0C234B"/>
              </a:solidFill>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F0959DBB-A67D-1157-DEA5-B6DC773CE6F5}"/>
              </a:ext>
            </a:extLst>
          </p:cNvPr>
          <p:cNvSpPr>
            <a:spLocks noGrp="1"/>
          </p:cNvSpPr>
          <p:nvPr>
            <p:ph type="body" idx="1"/>
          </p:nvPr>
        </p:nvSpPr>
        <p:spPr>
          <a:xfrm>
            <a:off x="3749490" y="4955939"/>
            <a:ext cx="13339200" cy="4630973"/>
          </a:xfrm>
        </p:spPr>
        <p:txBody>
          <a:bodyPr/>
          <a:lstStyle/>
          <a:p>
            <a:r>
              <a:rPr lang="en-US" dirty="0"/>
              <a:t>You may need to “back up” to go forward - explain background information to help readers understand your main topic</a:t>
            </a:r>
          </a:p>
          <a:p>
            <a:pPr lvl="1"/>
            <a:r>
              <a:rPr lang="en-US" sz="2400" dirty="0"/>
              <a:t>For example, to write about U.S. Medicaid, you might have to start by explaining things like: </a:t>
            </a:r>
          </a:p>
          <a:p>
            <a:pPr lvl="2"/>
            <a:r>
              <a:rPr lang="en-US" sz="2400" dirty="0"/>
              <a:t>What health insurance is </a:t>
            </a:r>
          </a:p>
          <a:p>
            <a:pPr lvl="2"/>
            <a:r>
              <a:rPr lang="en-US" sz="2400" dirty="0"/>
              <a:t>What kinds of health insurance there are </a:t>
            </a:r>
          </a:p>
          <a:p>
            <a:pPr lvl="2"/>
            <a:r>
              <a:rPr lang="en-US" sz="2400" dirty="0"/>
              <a:t>How the government pays for Medicaid </a:t>
            </a:r>
            <a:endParaRPr lang="en-US" sz="2400" b="1" dirty="0"/>
          </a:p>
        </p:txBody>
      </p:sp>
    </p:spTree>
    <p:extLst>
      <p:ext uri="{BB962C8B-B14F-4D97-AF65-F5344CB8AC3E}">
        <p14:creationId xmlns:p14="http://schemas.microsoft.com/office/powerpoint/2010/main" val="4177188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0BCF-46B4-4EE9-9089-B927C7649519}"/>
              </a:ext>
            </a:extLst>
          </p:cNvPr>
          <p:cNvSpPr>
            <a:spLocks noGrp="1"/>
          </p:cNvSpPr>
          <p:nvPr>
            <p:ph type="title"/>
          </p:nvPr>
        </p:nvSpPr>
        <p:spPr/>
        <p:txBody>
          <a:bodyPr/>
          <a:lstStyle/>
          <a:p>
            <a:r>
              <a:rPr lang="en-US" dirty="0"/>
              <a:t>Principles for creating accessible resources.</a:t>
            </a:r>
            <a:endParaRPr lang="en-US" b="1" dirty="0">
              <a:solidFill>
                <a:srgbClr val="0C234B"/>
              </a:solidFill>
              <a:latin typeface="Calibri" panose="020F0502020204030204" pitchFamily="34" charset="0"/>
              <a:cs typeface="Calibri" panose="020F0502020204030204" pitchFamily="34" charset="0"/>
            </a:endParaRPr>
          </a:p>
        </p:txBody>
      </p:sp>
      <p:sp>
        <p:nvSpPr>
          <p:cNvPr id="3" name="Text Placeholder 4">
            <a:extLst>
              <a:ext uri="{FF2B5EF4-FFF2-40B4-BE49-F238E27FC236}">
                <a16:creationId xmlns:a16="http://schemas.microsoft.com/office/drawing/2014/main" id="{14B5253F-8863-F7DE-F747-124C5BC53D9A}"/>
              </a:ext>
            </a:extLst>
          </p:cNvPr>
          <p:cNvSpPr txBox="1">
            <a:spLocks/>
          </p:cNvSpPr>
          <p:nvPr/>
        </p:nvSpPr>
        <p:spPr>
          <a:xfrm>
            <a:off x="3763778" y="5680675"/>
            <a:ext cx="13339200" cy="1830623"/>
          </a:xfrm>
          <a:prstGeom prst="rect">
            <a:avLst/>
          </a:prstGeom>
          <a:noFill/>
          <a:ln>
            <a:noFill/>
          </a:ln>
        </p:spPr>
        <p:txBody>
          <a:bodyPr spcFirstLastPara="1" wrap="square" lIns="146300" tIns="73150" rIns="146300" bIns="73150" anchor="t" anchorCtr="0">
            <a:noAutofit/>
          </a:bodyPr>
          <a:lstStyle>
            <a:defPPr marR="0" lvl="0" algn="l" rtl="0">
              <a:lnSpc>
                <a:spcPct val="100000"/>
              </a:lnSpc>
              <a:spcBef>
                <a:spcPts val="0"/>
              </a:spcBef>
              <a:spcAft>
                <a:spcPts val="0"/>
              </a:spcAft>
            </a:defPPr>
            <a:lvl1pPr marL="457200" marR="0" lvl="0" indent="-431800" algn="l" rtl="0">
              <a:lnSpc>
                <a:spcPct val="170000"/>
              </a:lnSpc>
              <a:spcBef>
                <a:spcPts val="0"/>
              </a:spcBef>
              <a:spcAft>
                <a:spcPts val="0"/>
              </a:spcAft>
              <a:buClr>
                <a:schemeClr val="lt2"/>
              </a:buClr>
              <a:buSzPts val="3200"/>
              <a:buFont typeface="Calibri"/>
              <a:buChar char="●"/>
              <a:defRPr sz="4000" b="0" i="0" u="none" strike="noStrike" cap="none">
                <a:solidFill>
                  <a:schemeClr val="dk2"/>
                </a:solidFill>
                <a:latin typeface="Proxima Nova" panose="02000506030000020004" pitchFamily="50" charset="0"/>
                <a:ea typeface="Proxima Nova" panose="02000506030000020004" pitchFamily="50" charset="0"/>
                <a:cs typeface="Calibri"/>
                <a:sym typeface="Calibri"/>
              </a:defRPr>
            </a:lvl1pPr>
            <a:lvl2pPr marL="914400" marR="0" lvl="1" indent="-355600" algn="l" rtl="0">
              <a:lnSpc>
                <a:spcPct val="115000"/>
              </a:lnSpc>
              <a:spcBef>
                <a:spcPts val="0"/>
              </a:spcBef>
              <a:spcAft>
                <a:spcPts val="0"/>
              </a:spcAft>
              <a:buClr>
                <a:schemeClr val="lt2"/>
              </a:buClr>
              <a:buSzPts val="2000"/>
              <a:buFont typeface="Calibri"/>
              <a:buChar char="○"/>
              <a:defRPr sz="2000" b="0" i="0" u="none" strike="noStrike" cap="none">
                <a:solidFill>
                  <a:schemeClr val="dk2"/>
                </a:solidFill>
                <a:latin typeface="Calibri"/>
                <a:ea typeface="Calibri"/>
                <a:cs typeface="Calibri"/>
                <a:sym typeface="Calibri"/>
              </a:defRPr>
            </a:lvl2pPr>
            <a:lvl3pPr marL="1371600" marR="0" lvl="2"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3pPr>
            <a:lvl4pPr marL="1828800" marR="0" lvl="3"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4pPr>
            <a:lvl5pPr marL="2286000" marR="0" lvl="4"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5pPr>
            <a:lvl6pPr marL="2743200" marR="0" lvl="5"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6pPr>
            <a:lvl7pPr marL="3200400" marR="0" lvl="6"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7pPr>
            <a:lvl8pPr marL="3657600" marR="0" lvl="7"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8pPr>
            <a:lvl9pPr marL="4114800" marR="0" lvl="8" indent="-342900" algn="l" rtl="0">
              <a:lnSpc>
                <a:spcPct val="100000"/>
              </a:lnSpc>
              <a:spcBef>
                <a:spcPts val="0"/>
              </a:spcBef>
              <a:spcAft>
                <a:spcPts val="0"/>
              </a:spcAft>
              <a:buClr>
                <a:schemeClr val="dk2"/>
              </a:buClr>
              <a:buSzPts val="1800"/>
              <a:buFont typeface="Calibri"/>
              <a:buChar char="■"/>
              <a:defRPr sz="1800" b="0" i="0" u="none" strike="noStrike" cap="none">
                <a:solidFill>
                  <a:schemeClr val="dk2"/>
                </a:solidFill>
                <a:latin typeface="Calibri"/>
                <a:ea typeface="Calibri"/>
                <a:cs typeface="Calibri"/>
                <a:sym typeface="Calibri"/>
              </a:defRPr>
            </a:lvl9pPr>
          </a:lstStyle>
          <a:p>
            <a:r>
              <a:rPr lang="en-US" dirty="0"/>
              <a:t>Check reading level using tools like </a:t>
            </a:r>
            <a:r>
              <a:rPr lang="en-US" dirty="0">
                <a:solidFill>
                  <a:schemeClr val="bg2">
                    <a:lumMod val="75000"/>
                    <a:lumOff val="25000"/>
                  </a:schemeClr>
                </a:solidFill>
                <a:hlinkClick r:id="rId3">
                  <a:extLst>
                    <a:ext uri="{A12FA001-AC4F-418D-AE19-62706E023703}">
                      <ahyp:hlinkClr xmlns:ahyp="http://schemas.microsoft.com/office/drawing/2018/hyperlinkcolor" val="tx"/>
                    </a:ext>
                  </a:extLst>
                </a:hlinkClick>
              </a:rPr>
              <a:t>Readable</a:t>
            </a:r>
            <a:r>
              <a:rPr lang="en-US" dirty="0"/>
              <a:t> or </a:t>
            </a:r>
            <a:r>
              <a:rPr lang="en-US" dirty="0">
                <a:solidFill>
                  <a:schemeClr val="bg2">
                    <a:lumMod val="75000"/>
                    <a:lumOff val="25000"/>
                  </a:schemeClr>
                </a:solidFill>
                <a:hlinkClick r:id="rId4">
                  <a:extLst>
                    <a:ext uri="{A12FA001-AC4F-418D-AE19-62706E023703}">
                      <ahyp:hlinkClr xmlns:ahyp="http://schemas.microsoft.com/office/drawing/2018/hyperlinkcolor" val="tx"/>
                    </a:ext>
                  </a:extLst>
                </a:hlinkClick>
              </a:rPr>
              <a:t>Automatic Readability Checker</a:t>
            </a:r>
            <a:r>
              <a:rPr lang="en-US" dirty="0"/>
              <a:t>. </a:t>
            </a:r>
          </a:p>
          <a:p>
            <a:pPr lvl="1"/>
            <a:r>
              <a:rPr lang="en-US" sz="2400" dirty="0"/>
              <a:t>Plain language = 5th-8th grade reading level (depending on who you ask)</a:t>
            </a:r>
          </a:p>
          <a:p>
            <a:pPr lvl="1"/>
            <a:r>
              <a:rPr lang="en-US" sz="2400" dirty="0"/>
              <a:t>Easy Read = 3rd-4th grade reading level</a:t>
            </a:r>
          </a:p>
        </p:txBody>
      </p:sp>
    </p:spTree>
    <p:extLst>
      <p:ext uri="{BB962C8B-B14F-4D97-AF65-F5344CB8AC3E}">
        <p14:creationId xmlns:p14="http://schemas.microsoft.com/office/powerpoint/2010/main" val="741516534"/>
      </p:ext>
    </p:extLst>
  </p:cSld>
  <p:clrMapOvr>
    <a:masterClrMapping/>
  </p:clrMapOvr>
</p:sld>
</file>

<file path=ppt/theme/theme1.xml><?xml version="1.0" encoding="utf-8"?>
<a:theme xmlns:a="http://schemas.openxmlformats.org/drawingml/2006/main" name="UofA Provost Theme">
  <a:themeElements>
    <a:clrScheme name="Office">
      <a:dk1>
        <a:srgbClr val="000000"/>
      </a:dk1>
      <a:lt1>
        <a:srgbClr val="FFFFFF"/>
      </a:lt1>
      <a:dk2>
        <a:srgbClr val="0C234B"/>
      </a:dk2>
      <a:lt2>
        <a:srgbClr val="AB0520"/>
      </a:lt2>
      <a:accent1>
        <a:srgbClr val="81D3EB"/>
      </a:accent1>
      <a:accent2>
        <a:srgbClr val="378DBD"/>
      </a:accent2>
      <a:accent3>
        <a:srgbClr val="1E5288"/>
      </a:accent3>
      <a:accent4>
        <a:srgbClr val="EF4056"/>
      </a:accent4>
      <a:accent5>
        <a:srgbClr val="8B0015"/>
      </a:accent5>
      <a:accent6>
        <a:srgbClr val="007D84"/>
      </a:accent6>
      <a:hlink>
        <a:srgbClr val="E2E9EB"/>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2994</TotalTime>
  <Words>1259</Words>
  <Application>Microsoft Office PowerPoint</Application>
  <PresentationFormat>Custom</PresentationFormat>
  <Paragraphs>186</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Proxima Nova</vt:lpstr>
      <vt:lpstr>UofA Provost Theme</vt:lpstr>
      <vt:lpstr>Outbound Training Series:   Promoting Employment in Uganda</vt:lpstr>
      <vt:lpstr>WELCOME</vt:lpstr>
      <vt:lpstr>AGENDA</vt:lpstr>
      <vt:lpstr>Principles for creating accessible resources.</vt:lpstr>
      <vt:lpstr>Principles for creating accessible resources.</vt:lpstr>
      <vt:lpstr>Principles for creating accessible resources.</vt:lpstr>
      <vt:lpstr>PowerPoint Presentation</vt:lpstr>
      <vt:lpstr>Principles for creating accessible resources.</vt:lpstr>
      <vt:lpstr>Principles for creating accessible resources.</vt:lpstr>
      <vt:lpstr>PowerPoint Presentation</vt:lpstr>
      <vt:lpstr>PowerPoint Presentation</vt:lpstr>
      <vt:lpstr>Accessible Digital Design</vt:lpstr>
      <vt:lpstr>Accessible Digital Design</vt:lpstr>
      <vt:lpstr>Virtual Communications</vt:lpstr>
      <vt:lpstr>Virtual Communications</vt:lpstr>
      <vt:lpstr>Virtual Communications</vt:lpstr>
      <vt:lpstr>Virtual Communications</vt:lpstr>
      <vt:lpstr>PowerPoint Presentation</vt:lpstr>
      <vt:lpstr>Virtual Communications</vt:lpstr>
      <vt:lpstr>Webinars</vt:lpstr>
      <vt:lpstr>Webinars</vt:lpstr>
      <vt:lpstr>PowerPoint Presentation</vt:lpstr>
      <vt:lpstr>PowerPoint Presentation</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Presentation Title</dc:title>
  <dc:creator>Jeffrey Javier</dc:creator>
  <cp:lastModifiedBy>Jeffrey-Franco, Elizabeth Anne - (elizabethjeffrey)</cp:lastModifiedBy>
  <cp:revision>51</cp:revision>
  <cp:lastPrinted>2023-07-04T18:54:21Z</cp:lastPrinted>
  <dcterms:modified xsi:type="dcterms:W3CDTF">2023-07-21T17:56:20Z</dcterms:modified>
</cp:coreProperties>
</file>